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Lexend Deca Light"/>
      <p:regular r:id="rId28"/>
      <p:bold r:id="rId29"/>
    </p:embeddedFont>
    <p:embeddedFont>
      <p:font typeface="Alata"/>
      <p:regular r:id="rId30"/>
    </p:embeddedFont>
    <p:embeddedFont>
      <p:font typeface="Lexend Dec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exendDecaLigh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exendDec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exendDeca-regular.fntdata"/><Relationship Id="rId30" Type="http://schemas.openxmlformats.org/officeDocument/2006/relationships/font" Target="fonts/Alat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exendDec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52852c1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52852c1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3c6d09ff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3c6d09ff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8094f5fe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8094f5fe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d962b04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8d962b04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52852c1e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52852c1e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3c6d09ff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3c6d09ff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3c6d09ff4_0_18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3c6d09ff4_0_18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3c6d09ff4_0_19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3c6d09ff4_0_19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d8a5f202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d8a5f202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8d8a5f202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8d8a5f202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3c6d09ff4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3c6d09ff4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52852c1e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52852c1e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3c6d09ff4_0_19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3c6d09ff4_0_19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3c6d09ff4_0_18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13c6d09ff4_0_18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58094f5fe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58094f5fe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58094f5f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58094f5f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3c6d09f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3c6d09f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55a1f36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55a1f36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3c6d09ff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3c6d09ff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52852c1e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52852c1e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3c6d09ff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3c6d09ff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8094f5fe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8094f5fe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58094f5f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58094f5f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8550" y="1070250"/>
            <a:ext cx="6006900" cy="19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969200" y="3431200"/>
            <a:ext cx="5205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hasCustomPrompt="1" type="title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1848225" y="2134825"/>
            <a:ext cx="55446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1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4056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7935825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38" name="Google Shape;138;p1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8925" y="-4725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4571999" y="-4725"/>
            <a:ext cx="4578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935825" y="-4725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149275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13"/>
          <p:cNvSpPr txBox="1"/>
          <p:nvPr>
            <p:ph idx="1" type="subTitle"/>
          </p:nvPr>
        </p:nvSpPr>
        <p:spPr>
          <a:xfrm>
            <a:off x="149275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13"/>
          <p:cNvSpPr txBox="1"/>
          <p:nvPr>
            <p:ph hasCustomPrompt="1" idx="2" type="title"/>
          </p:nvPr>
        </p:nvSpPr>
        <p:spPr>
          <a:xfrm>
            <a:off x="714375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4" type="title"/>
          </p:nvPr>
        </p:nvSpPr>
        <p:spPr>
          <a:xfrm>
            <a:off x="149275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13"/>
          <p:cNvSpPr txBox="1"/>
          <p:nvPr>
            <p:ph idx="5" type="subTitle"/>
          </p:nvPr>
        </p:nvSpPr>
        <p:spPr>
          <a:xfrm>
            <a:off x="149275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13"/>
          <p:cNvSpPr txBox="1"/>
          <p:nvPr>
            <p:ph idx="6" type="title"/>
          </p:nvPr>
        </p:nvSpPr>
        <p:spPr>
          <a:xfrm>
            <a:off x="149275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" name="Google Shape;151;p13"/>
          <p:cNvSpPr txBox="1"/>
          <p:nvPr>
            <p:ph idx="7" type="subTitle"/>
          </p:nvPr>
        </p:nvSpPr>
        <p:spPr>
          <a:xfrm>
            <a:off x="149275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13"/>
          <p:cNvSpPr txBox="1"/>
          <p:nvPr>
            <p:ph idx="8" type="title"/>
          </p:nvPr>
        </p:nvSpPr>
        <p:spPr>
          <a:xfrm>
            <a:off x="550800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3" name="Google Shape;153;p13"/>
          <p:cNvSpPr txBox="1"/>
          <p:nvPr>
            <p:ph idx="9" type="subTitle"/>
          </p:nvPr>
        </p:nvSpPr>
        <p:spPr>
          <a:xfrm>
            <a:off x="550800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13" type="title"/>
          </p:nvPr>
        </p:nvSpPr>
        <p:spPr>
          <a:xfrm>
            <a:off x="4729700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idx="14" type="title"/>
          </p:nvPr>
        </p:nvSpPr>
        <p:spPr>
          <a:xfrm>
            <a:off x="550800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13"/>
          <p:cNvSpPr txBox="1"/>
          <p:nvPr>
            <p:ph idx="15" type="subTitle"/>
          </p:nvPr>
        </p:nvSpPr>
        <p:spPr>
          <a:xfrm>
            <a:off x="550800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13"/>
          <p:cNvSpPr txBox="1"/>
          <p:nvPr>
            <p:ph idx="16" type="title"/>
          </p:nvPr>
        </p:nvSpPr>
        <p:spPr>
          <a:xfrm>
            <a:off x="5508000" y="3486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13"/>
          <p:cNvSpPr txBox="1"/>
          <p:nvPr>
            <p:ph idx="17" type="subTitle"/>
          </p:nvPr>
        </p:nvSpPr>
        <p:spPr>
          <a:xfrm>
            <a:off x="5508000" y="4047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hasCustomPrompt="1" idx="18" type="title"/>
          </p:nvPr>
        </p:nvSpPr>
        <p:spPr>
          <a:xfrm>
            <a:off x="4729700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19" type="title"/>
          </p:nvPr>
        </p:nvSpPr>
        <p:spPr>
          <a:xfrm>
            <a:off x="714375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20" type="title"/>
          </p:nvPr>
        </p:nvSpPr>
        <p:spPr>
          <a:xfrm>
            <a:off x="4729700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21" type="title"/>
          </p:nvPr>
        </p:nvSpPr>
        <p:spPr>
          <a:xfrm>
            <a:off x="714375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/>
          <p:nvPr/>
        </p:nvSpPr>
        <p:spPr>
          <a:xfrm>
            <a:off x="8341575" y="-4725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 txBox="1"/>
          <p:nvPr>
            <p:ph idx="1" type="subTitle"/>
          </p:nvPr>
        </p:nvSpPr>
        <p:spPr>
          <a:xfrm>
            <a:off x="7143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2" type="title"/>
          </p:nvPr>
        </p:nvSpPr>
        <p:spPr>
          <a:xfrm>
            <a:off x="7143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75" name="Google Shape;175;p14"/>
          <p:cNvSpPr txBox="1"/>
          <p:nvPr>
            <p:ph idx="3" type="subTitle"/>
          </p:nvPr>
        </p:nvSpPr>
        <p:spPr>
          <a:xfrm>
            <a:off x="33384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4"/>
          <p:cNvSpPr txBox="1"/>
          <p:nvPr>
            <p:ph idx="4" type="title"/>
          </p:nvPr>
        </p:nvSpPr>
        <p:spPr>
          <a:xfrm>
            <a:off x="33384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77" name="Google Shape;177;p14"/>
          <p:cNvSpPr txBox="1"/>
          <p:nvPr>
            <p:ph idx="5" type="subTitle"/>
          </p:nvPr>
        </p:nvSpPr>
        <p:spPr>
          <a:xfrm>
            <a:off x="5962500" y="3185853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4"/>
          <p:cNvSpPr txBox="1"/>
          <p:nvPr>
            <p:ph idx="6" type="title"/>
          </p:nvPr>
        </p:nvSpPr>
        <p:spPr>
          <a:xfrm>
            <a:off x="5962500" y="26380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179" name="Google Shape;179;p1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flipH="1">
            <a:off x="44271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 txBox="1"/>
          <p:nvPr>
            <p:ph idx="1" type="subTitle"/>
          </p:nvPr>
        </p:nvSpPr>
        <p:spPr>
          <a:xfrm>
            <a:off x="4452250" y="3959550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15"/>
          <p:cNvSpPr txBox="1"/>
          <p:nvPr>
            <p:ph idx="2" type="title"/>
          </p:nvPr>
        </p:nvSpPr>
        <p:spPr>
          <a:xfrm>
            <a:off x="4452250" y="3411764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2" name="Google Shape;192;p15"/>
          <p:cNvSpPr txBox="1"/>
          <p:nvPr>
            <p:ph idx="3" type="subTitle"/>
          </p:nvPr>
        </p:nvSpPr>
        <p:spPr>
          <a:xfrm>
            <a:off x="4452250" y="2782127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5"/>
          <p:cNvSpPr txBox="1"/>
          <p:nvPr>
            <p:ph idx="4" type="title"/>
          </p:nvPr>
        </p:nvSpPr>
        <p:spPr>
          <a:xfrm>
            <a:off x="4452250" y="223434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4" name="Google Shape;194;p15"/>
          <p:cNvSpPr txBox="1"/>
          <p:nvPr>
            <p:ph idx="5" type="subTitle"/>
          </p:nvPr>
        </p:nvSpPr>
        <p:spPr>
          <a:xfrm>
            <a:off x="4452250" y="1604721"/>
            <a:ext cx="323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5"/>
          <p:cNvSpPr txBox="1"/>
          <p:nvPr>
            <p:ph idx="6" type="title"/>
          </p:nvPr>
        </p:nvSpPr>
        <p:spPr>
          <a:xfrm>
            <a:off x="4452250" y="1056925"/>
            <a:ext cx="3230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196" name="Google Shape;196;p1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1" type="subTitle"/>
          </p:nvPr>
        </p:nvSpPr>
        <p:spPr>
          <a:xfrm>
            <a:off x="796050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2" type="title"/>
          </p:nvPr>
        </p:nvSpPr>
        <p:spPr>
          <a:xfrm>
            <a:off x="948300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06" name="Google Shape;206;p1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406663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3558924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017288" y="2515889"/>
            <a:ext cx="23307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6169559" y="3792450"/>
            <a:ext cx="2026200" cy="468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subTitle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2" type="title"/>
          </p:nvPr>
        </p:nvSpPr>
        <p:spPr>
          <a:xfrm>
            <a:off x="1781468" y="1247682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2" name="Google Shape;222;p17"/>
          <p:cNvSpPr txBox="1"/>
          <p:nvPr>
            <p:ph idx="3" type="subTitle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4" type="title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4" name="Google Shape;224;p17"/>
          <p:cNvSpPr txBox="1"/>
          <p:nvPr>
            <p:ph idx="5" type="subTitle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7"/>
          <p:cNvSpPr txBox="1"/>
          <p:nvPr>
            <p:ph idx="6" type="title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6" name="Google Shape;226;p17"/>
          <p:cNvSpPr txBox="1"/>
          <p:nvPr>
            <p:ph idx="7" type="subTitle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7"/>
          <p:cNvSpPr txBox="1"/>
          <p:nvPr>
            <p:ph idx="8" type="title"/>
          </p:nvPr>
        </p:nvSpPr>
        <p:spPr>
          <a:xfrm>
            <a:off x="4902213" y="1250925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714302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idx="2" type="title"/>
          </p:nvPr>
        </p:nvSpPr>
        <p:spPr>
          <a:xfrm>
            <a:off x="714302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5" name="Google Shape;235;p18"/>
          <p:cNvSpPr txBox="1"/>
          <p:nvPr>
            <p:ph idx="3" type="subTitle"/>
          </p:nvPr>
        </p:nvSpPr>
        <p:spPr>
          <a:xfrm>
            <a:off x="3386400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4" type="title"/>
          </p:nvPr>
        </p:nvSpPr>
        <p:spPr>
          <a:xfrm>
            <a:off x="3386400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7" name="Google Shape;237;p18"/>
          <p:cNvSpPr txBox="1"/>
          <p:nvPr>
            <p:ph idx="5" type="subTitle"/>
          </p:nvPr>
        </p:nvSpPr>
        <p:spPr>
          <a:xfrm>
            <a:off x="6058498" y="3918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6" type="title"/>
          </p:nvPr>
        </p:nvSpPr>
        <p:spPr>
          <a:xfrm>
            <a:off x="6058498" y="354965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39" name="Google Shape;239;p18"/>
          <p:cNvSpPr txBox="1"/>
          <p:nvPr>
            <p:ph idx="7" type="subTitle"/>
          </p:nvPr>
        </p:nvSpPr>
        <p:spPr>
          <a:xfrm>
            <a:off x="714302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8" type="title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1" name="Google Shape;241;p18"/>
          <p:cNvSpPr txBox="1"/>
          <p:nvPr>
            <p:ph idx="9" type="subTitle"/>
          </p:nvPr>
        </p:nvSpPr>
        <p:spPr>
          <a:xfrm>
            <a:off x="3386400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3" type="title"/>
          </p:nvPr>
        </p:nvSpPr>
        <p:spPr>
          <a:xfrm>
            <a:off x="3386400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3" name="Google Shape;243;p18"/>
          <p:cNvSpPr txBox="1"/>
          <p:nvPr>
            <p:ph idx="14" type="subTitle"/>
          </p:nvPr>
        </p:nvSpPr>
        <p:spPr>
          <a:xfrm>
            <a:off x="6058498" y="21246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8"/>
          <p:cNvSpPr txBox="1"/>
          <p:nvPr>
            <p:ph idx="15" type="title"/>
          </p:nvPr>
        </p:nvSpPr>
        <p:spPr>
          <a:xfrm>
            <a:off x="6058498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245" name="Google Shape;245;p1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833265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79269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5" name="Google Shape;255;p1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 txBox="1"/>
          <p:nvPr>
            <p:ph hasCustomPrompt="1" type="title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/>
          <p:nvPr>
            <p:ph idx="1" type="subTitle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2" type="title"/>
          </p:nvPr>
        </p:nvSpPr>
        <p:spPr>
          <a:xfrm>
            <a:off x="3386413" y="3102191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3" type="subTitle"/>
          </p:nvPr>
        </p:nvSpPr>
        <p:spPr>
          <a:xfrm>
            <a:off x="3386413" y="3782275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hasCustomPrompt="1" idx="4" type="title"/>
          </p:nvPr>
        </p:nvSpPr>
        <p:spPr>
          <a:xfrm>
            <a:off x="5988519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6" name="Google Shape;266;p20"/>
          <p:cNvSpPr txBox="1"/>
          <p:nvPr>
            <p:ph idx="5" type="subTitle"/>
          </p:nvPr>
        </p:nvSpPr>
        <p:spPr>
          <a:xfrm>
            <a:off x="5988519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0"/>
          <p:cNvSpPr txBox="1"/>
          <p:nvPr>
            <p:ph idx="6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68" name="Google Shape;268;p2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8112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056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827300" y="2416025"/>
            <a:ext cx="460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7430400" y="1401625"/>
            <a:ext cx="9993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026600" y="3505875"/>
            <a:ext cx="4403100" cy="416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28" name="Google Shape;28;p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 txBox="1"/>
          <p:nvPr>
            <p:ph idx="1" type="subTitle"/>
          </p:nvPr>
        </p:nvSpPr>
        <p:spPr>
          <a:xfrm>
            <a:off x="714325" y="1244589"/>
            <a:ext cx="38577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7" name="Google Shape;277;p21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282" name="Google Shape;282;p21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283" name="Google Shape;283;p2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 txBox="1"/>
          <p:nvPr>
            <p:ph idx="1" type="subTitle"/>
          </p:nvPr>
        </p:nvSpPr>
        <p:spPr>
          <a:xfrm>
            <a:off x="1095300" y="2593167"/>
            <a:ext cx="28827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type="title"/>
          </p:nvPr>
        </p:nvSpPr>
        <p:spPr>
          <a:xfrm>
            <a:off x="1095300" y="1400667"/>
            <a:ext cx="22809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96" name="Google Shape;296;p2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3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3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3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3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23"/>
          <p:cNvSpPr txBox="1"/>
          <p:nvPr>
            <p:ph idx="1" type="body"/>
          </p:nvPr>
        </p:nvSpPr>
        <p:spPr>
          <a:xfrm>
            <a:off x="7143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23"/>
          <p:cNvSpPr txBox="1"/>
          <p:nvPr>
            <p:ph idx="2" type="body"/>
          </p:nvPr>
        </p:nvSpPr>
        <p:spPr>
          <a:xfrm>
            <a:off x="4623600" y="1019500"/>
            <a:ext cx="3806100" cy="3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 txBox="1"/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7" name="Google Shape;317;p24"/>
          <p:cNvSpPr txBox="1"/>
          <p:nvPr>
            <p:ph idx="1" type="subTitle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4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322" name="Google Shape;322;p24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323" name="Google Shape;323;p2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4"/>
          <p:cNvSpPr txBox="1"/>
          <p:nvPr/>
        </p:nvSpPr>
        <p:spPr>
          <a:xfrm>
            <a:off x="4736650" y="3287225"/>
            <a:ext cx="3693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2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12168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2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714300" y="1014650"/>
            <a:ext cx="77154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title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title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flipH="1"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 flipH="1">
            <a:off x="23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8205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12261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7936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83418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4147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714300" y="1757550"/>
            <a:ext cx="38577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7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7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7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87384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 txBox="1"/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8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85" name="Google Shape;85;p8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cxnSp>
        <p:nvCxnSpPr>
          <p:cNvPr id="86" name="Google Shape;86;p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79269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75213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5160950" y="1222550"/>
            <a:ext cx="32688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4612550" y="2567650"/>
            <a:ext cx="38169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9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83326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792720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7521588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714300" y="1353875"/>
            <a:ext cx="3821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0" name="Google Shape;110;p1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0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sp>
        <p:nvSpPr>
          <p:cNvPr id="115" name="Google Shape;115;p10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9pPr>
          </a:lstStyle>
          <a:p/>
        </p:txBody>
      </p:sp>
      <p:grpSp>
        <p:nvGrpSpPr>
          <p:cNvPr id="116" name="Google Shape;116;p1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117" name="Google Shape;117;p1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rect b="b" l="l" r="r" t="t"/>
                <a:pathLst>
                  <a:path extrusionOk="0" h="11309" w="2736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rect b="b" l="l" r="r" t="t"/>
                <a:pathLst>
                  <a:path extrusionOk="0" h="7739" w="7307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" name="Google Shape;121;p1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122" name="Google Shape;122;p1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5232927" y="243401"/>
              <a:ext cx="97486" cy="80342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125" name="Google Shape;125;p1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954260" y="234972"/>
              <a:ext cx="50630" cy="97213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●"/>
              <a:defRPr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Relationship Id="rId4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hyperlink" Target="https://docs.google.com/spreadsheets/d/1dqdy-RrvtvmnJuA9qRsrDGVX42K5fIqXR3nQD-9jNko/copy#gid=0" TargetMode="External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10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>
            <p:ph type="ctrTitle"/>
          </p:nvPr>
        </p:nvSpPr>
        <p:spPr>
          <a:xfrm>
            <a:off x="1568550" y="1070250"/>
            <a:ext cx="6006900" cy="19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7" title="Copilot_20251016_1535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231" y="1067975"/>
            <a:ext cx="3007549" cy="30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CAUSAS ALTA </a:t>
            </a:r>
            <a:r>
              <a:rPr b="1" lang="en">
                <a:highlight>
                  <a:srgbClr val="E06666"/>
                </a:highlight>
              </a:rPr>
              <a:t>MORTALIDAD</a:t>
            </a:r>
            <a:endParaRPr b="1">
              <a:highlight>
                <a:srgbClr val="E06666"/>
              </a:highlight>
            </a:endParaRPr>
          </a:p>
        </p:txBody>
      </p:sp>
      <p:sp>
        <p:nvSpPr>
          <p:cNvPr id="464" name="Google Shape;464;p36"/>
          <p:cNvSpPr txBox="1"/>
          <p:nvPr>
            <p:ph idx="3" type="subTitle"/>
          </p:nvPr>
        </p:nvSpPr>
        <p:spPr>
          <a:xfrm>
            <a:off x="2040338" y="361535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latin typeface="Alata"/>
                <a:ea typeface="Alata"/>
                <a:cs typeface="Alata"/>
                <a:sym typeface="Alata"/>
              </a:rPr>
              <a:t>Migración, reproducción y presencia de presas influyen en encuentros.</a:t>
            </a:r>
            <a:br>
              <a:rPr lang="en" sz="700">
                <a:latin typeface="Alata"/>
                <a:ea typeface="Alata"/>
                <a:cs typeface="Alata"/>
                <a:sym typeface="Alata"/>
              </a:rPr>
            </a:br>
            <a:endParaRPr sz="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 txBox="1"/>
          <p:nvPr>
            <p:ph idx="4" type="title"/>
          </p:nvPr>
        </p:nvSpPr>
        <p:spPr>
          <a:xfrm>
            <a:off x="2149075" y="308510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FACTORES NATURALES</a:t>
            </a:r>
            <a:endParaRPr i="1" sz="1600"/>
          </a:p>
        </p:txBody>
      </p:sp>
      <p:sp>
        <p:nvSpPr>
          <p:cNvPr id="466" name="Google Shape;466;p36"/>
          <p:cNvSpPr txBox="1"/>
          <p:nvPr>
            <p:ph idx="5" type="subTitle"/>
          </p:nvPr>
        </p:nvSpPr>
        <p:spPr>
          <a:xfrm>
            <a:off x="4643811" y="366710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latin typeface="Alata"/>
                <a:ea typeface="Alata"/>
                <a:cs typeface="Alata"/>
                <a:sym typeface="Alata"/>
              </a:rPr>
              <a:t>Conciencia sobre tiburones y uso de protección disminuyen la exposición.</a:t>
            </a:r>
            <a:endParaRPr sz="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 txBox="1"/>
          <p:nvPr>
            <p:ph idx="6" type="title"/>
          </p:nvPr>
        </p:nvSpPr>
        <p:spPr>
          <a:xfrm>
            <a:off x="4643811" y="312103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CULTURA Y HÁBITOS</a:t>
            </a:r>
            <a:endParaRPr i="1" sz="1700"/>
          </a:p>
        </p:txBody>
      </p:sp>
      <p:sp>
        <p:nvSpPr>
          <p:cNvPr id="468" name="Google Shape;468;p36"/>
          <p:cNvSpPr txBox="1"/>
          <p:nvPr>
            <p:ph idx="7" type="subTitle"/>
          </p:nvPr>
        </p:nvSpPr>
        <p:spPr>
          <a:xfrm>
            <a:off x="1227075" y="1558903"/>
            <a:ext cx="1798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Alata"/>
                <a:ea typeface="Alata"/>
                <a:cs typeface="Alata"/>
                <a:sym typeface="Alata"/>
              </a:rPr>
              <a:t>ACTIVIDAD HUMANA</a:t>
            </a:r>
            <a:endParaRPr i="1"/>
          </a:p>
        </p:txBody>
      </p:sp>
      <p:sp>
        <p:nvSpPr>
          <p:cNvPr id="469" name="Google Shape;469;p36"/>
          <p:cNvSpPr txBox="1"/>
          <p:nvPr>
            <p:ph idx="8" type="title"/>
          </p:nvPr>
        </p:nvSpPr>
        <p:spPr>
          <a:xfrm>
            <a:off x="857552" y="2039818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Más surf, buceo y natacion aumenta la probabilidad de encuentros.Contaminación y sobrepesca pueden acercar tiburones a la costa. </a:t>
            </a:r>
            <a:endParaRPr sz="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0" name="Google Shape;470;p36"/>
          <p:cNvSpPr txBox="1"/>
          <p:nvPr>
            <p:ph idx="9" type="subTitle"/>
          </p:nvPr>
        </p:nvSpPr>
        <p:spPr>
          <a:xfrm>
            <a:off x="3198825" y="230490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latin typeface="Alata"/>
                <a:ea typeface="Alata"/>
                <a:cs typeface="Alata"/>
                <a:sym typeface="Alata"/>
              </a:rPr>
              <a:t>Algunas especies son más agresivas o curiosas.</a:t>
            </a:r>
            <a:endParaRPr/>
          </a:p>
        </p:txBody>
      </p:sp>
      <p:sp>
        <p:nvSpPr>
          <p:cNvPr id="471" name="Google Shape;471;p36"/>
          <p:cNvSpPr txBox="1"/>
          <p:nvPr>
            <p:ph idx="13" type="title"/>
          </p:nvPr>
        </p:nvSpPr>
        <p:spPr>
          <a:xfrm>
            <a:off x="3198825" y="1689705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TIPO DE TIBURÓN</a:t>
            </a:r>
            <a:endParaRPr i="1"/>
          </a:p>
        </p:txBody>
      </p:sp>
      <p:sp>
        <p:nvSpPr>
          <p:cNvPr id="472" name="Google Shape;472;p36"/>
          <p:cNvSpPr txBox="1"/>
          <p:nvPr>
            <p:ph idx="14" type="subTitle"/>
          </p:nvPr>
        </p:nvSpPr>
        <p:spPr>
          <a:xfrm>
            <a:off x="5915248" y="2304901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latin typeface="Alata"/>
                <a:ea typeface="Alata"/>
                <a:cs typeface="Alata"/>
                <a:sym typeface="Alata"/>
              </a:rPr>
              <a:t>Corrientes, temperatura, visibilidad y bancos de peces atraen tiburones.</a:t>
            </a:r>
            <a:endParaRPr/>
          </a:p>
        </p:txBody>
      </p:sp>
      <p:sp>
        <p:nvSpPr>
          <p:cNvPr id="473" name="Google Shape;473;p36"/>
          <p:cNvSpPr txBox="1"/>
          <p:nvPr>
            <p:ph idx="15" type="title"/>
          </p:nvPr>
        </p:nvSpPr>
        <p:spPr>
          <a:xfrm>
            <a:off x="5915248" y="1755980"/>
            <a:ext cx="2371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ENTORNO MARINO</a:t>
            </a:r>
            <a:endParaRPr i="1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idx="1" type="subTitle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 txBox="1"/>
          <p:nvPr>
            <p:ph type="title"/>
          </p:nvPr>
        </p:nvSpPr>
        <p:spPr>
          <a:xfrm>
            <a:off x="714300" y="13248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“TODOS LOS ATAQUES DE TIBURÓN SON MORTALES.”</a:t>
            </a:r>
            <a:endParaRPr sz="4000"/>
          </a:p>
        </p:txBody>
      </p:sp>
      <p:sp>
        <p:nvSpPr>
          <p:cNvPr id="480" name="Google Shape;480;p37"/>
          <p:cNvSpPr txBox="1"/>
          <p:nvPr>
            <p:ph idx="2" type="title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 sz="1400"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81" name="Google Shape;481;p37"/>
          <p:cNvSpPr txBox="1"/>
          <p:nvPr>
            <p:ph idx="3" type="subTitle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7"/>
          <p:cNvSpPr txBox="1"/>
          <p:nvPr>
            <p:ph idx="4" type="title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37"/>
          <p:cNvCxnSpPr/>
          <p:nvPr/>
        </p:nvCxnSpPr>
        <p:spPr>
          <a:xfrm>
            <a:off x="6217888" y="34906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7"/>
          <p:cNvCxnSpPr/>
          <p:nvPr/>
        </p:nvCxnSpPr>
        <p:spPr>
          <a:xfrm>
            <a:off x="2448725" y="34906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5" name="Google Shape;485;p37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2485675" y="2128350"/>
            <a:ext cx="3294375" cy="18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38" title="outpu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25" y="540850"/>
            <a:ext cx="5958626" cy="42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+75%</a:t>
            </a:r>
            <a:endParaRPr/>
          </a:p>
        </p:txBody>
      </p:sp>
      <p:sp>
        <p:nvSpPr>
          <p:cNvPr id="498" name="Google Shape;498;p39"/>
          <p:cNvSpPr txBox="1"/>
          <p:nvPr>
            <p:ph idx="1" type="subTitle"/>
          </p:nvPr>
        </p:nvSpPr>
        <p:spPr>
          <a:xfrm>
            <a:off x="-1418200" y="4929175"/>
            <a:ext cx="1085700" cy="2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/>
        </p:nvSpPr>
        <p:spPr>
          <a:xfrm>
            <a:off x="1457100" y="1921425"/>
            <a:ext cx="622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 LOS ATAQUES DE TIBURONES NO SON MORTALES</a:t>
            </a:r>
            <a:endParaRPr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/>
          <p:nvPr>
            <p:ph idx="1" type="subTitle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Los tiburones suelen morder por </a:t>
            </a:r>
            <a:r>
              <a:rPr lang="en" sz="1100">
                <a:highlight>
                  <a:schemeClr val="dk2"/>
                </a:highlight>
              </a:rPr>
              <a:t>curiosidad o confusión</a:t>
            </a:r>
            <a:r>
              <a:rPr lang="en" sz="1100"/>
              <a:t>, no por intención de cazar humanos. Tras una primera mordida, normalmente se alejan.</a:t>
            </a:r>
            <a:endParaRPr sz="1100"/>
          </a:p>
        </p:txBody>
      </p:sp>
      <p:sp>
        <p:nvSpPr>
          <p:cNvPr id="507" name="Google Shape;507;p40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LA </a:t>
            </a:r>
            <a:r>
              <a:rPr b="1" lang="en">
                <a:highlight>
                  <a:schemeClr val="accent1"/>
                </a:highlight>
              </a:rPr>
              <a:t>MAYORÍA</a:t>
            </a:r>
            <a:r>
              <a:rPr lang="en"/>
              <a:t> NO SON MORTALES?</a:t>
            </a:r>
            <a:endParaRPr/>
          </a:p>
        </p:txBody>
      </p:sp>
      <p:sp>
        <p:nvSpPr>
          <p:cNvPr id="508" name="Google Shape;508;p40"/>
          <p:cNvSpPr txBox="1"/>
          <p:nvPr>
            <p:ph idx="2" type="title"/>
          </p:nvPr>
        </p:nvSpPr>
        <p:spPr>
          <a:xfrm>
            <a:off x="1781476" y="1247675"/>
            <a:ext cx="2689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ATAQUES EXPLORATORIOS</a:t>
            </a:r>
            <a:endParaRPr i="1" sz="1900"/>
          </a:p>
        </p:txBody>
      </p:sp>
      <p:sp>
        <p:nvSpPr>
          <p:cNvPr id="509" name="Google Shape;509;p40"/>
          <p:cNvSpPr txBox="1"/>
          <p:nvPr>
            <p:ph idx="3" type="subTitle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Los deportistas acuáticos usan </a:t>
            </a:r>
            <a:r>
              <a:rPr lang="en" sz="1100">
                <a:highlight>
                  <a:schemeClr val="dk2"/>
                </a:highlight>
              </a:rPr>
              <a:t>trajes protectores</a:t>
            </a:r>
            <a:r>
              <a:rPr lang="en" sz="1100"/>
              <a:t>, evitan zonas de riesgo y saben cómo reaccionar, minimizando daños.</a:t>
            </a:r>
            <a:endParaRPr/>
          </a:p>
        </p:txBody>
      </p:sp>
      <p:sp>
        <p:nvSpPr>
          <p:cNvPr id="510" name="Google Shape;510;p40"/>
          <p:cNvSpPr txBox="1"/>
          <p:nvPr>
            <p:ph idx="4" type="title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MEJOR EQUIPAMIENTO</a:t>
            </a:r>
            <a:endParaRPr i="1"/>
          </a:p>
        </p:txBody>
      </p:sp>
      <p:sp>
        <p:nvSpPr>
          <p:cNvPr id="511" name="Google Shape;511;p40"/>
          <p:cNvSpPr txBox="1"/>
          <p:nvPr>
            <p:ph idx="5" type="subTitle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 la mayoría de playas hay guardavidas, atención médica cercana y protocolos de emergencia, lo que </a:t>
            </a:r>
            <a:r>
              <a:rPr lang="en" sz="1100">
                <a:highlight>
                  <a:schemeClr val="dk2"/>
                </a:highlight>
              </a:rPr>
              <a:t>reduce</a:t>
            </a:r>
            <a:r>
              <a:rPr lang="en" sz="1100"/>
              <a:t> la gravedad de las </a:t>
            </a:r>
            <a:r>
              <a:rPr lang="en" sz="1100">
                <a:highlight>
                  <a:schemeClr val="dk2"/>
                </a:highlight>
              </a:rPr>
              <a:t>heridas</a:t>
            </a:r>
            <a:r>
              <a:rPr lang="en" sz="1100"/>
              <a:t>.</a:t>
            </a:r>
            <a:endParaRPr/>
          </a:p>
        </p:txBody>
      </p:sp>
      <p:sp>
        <p:nvSpPr>
          <p:cNvPr id="512" name="Google Shape;512;p40"/>
          <p:cNvSpPr txBox="1"/>
          <p:nvPr>
            <p:ph idx="6" type="title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RÁPIDA RESPUESTA Y RESCATE</a:t>
            </a:r>
            <a:endParaRPr i="1" sz="1800"/>
          </a:p>
        </p:txBody>
      </p:sp>
      <p:sp>
        <p:nvSpPr>
          <p:cNvPr id="513" name="Google Shape;513;p40"/>
          <p:cNvSpPr txBox="1"/>
          <p:nvPr>
            <p:ph idx="7" type="subTitle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Hoy se </a:t>
            </a:r>
            <a:r>
              <a:rPr lang="en" sz="1000">
                <a:highlight>
                  <a:schemeClr val="dk2"/>
                </a:highlight>
              </a:rPr>
              <a:t>comprenden </a:t>
            </a:r>
            <a:r>
              <a:rPr lang="en" sz="1000"/>
              <a:t>mejor los </a:t>
            </a:r>
            <a:r>
              <a:rPr lang="en" sz="1000">
                <a:highlight>
                  <a:schemeClr val="dk2"/>
                </a:highlight>
              </a:rPr>
              <a:t>comportamientos</a:t>
            </a:r>
            <a:r>
              <a:rPr lang="en" sz="1000"/>
              <a:t> de los tiburones, lo que ayuda a </a:t>
            </a:r>
            <a:r>
              <a:rPr lang="en" sz="1000">
                <a:highlight>
                  <a:schemeClr val="dk2"/>
                </a:highlight>
              </a:rPr>
              <a:t>prevenir interacciones peligrosas</a:t>
            </a:r>
            <a:r>
              <a:rPr lang="en" sz="1000"/>
              <a:t>. También drones, redes, alarmas y señalización permiten actuar con rapidez ante un ataque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.</a:t>
            </a:r>
            <a:endParaRPr sz="1300"/>
          </a:p>
        </p:txBody>
      </p:sp>
      <p:sp>
        <p:nvSpPr>
          <p:cNvPr id="514" name="Google Shape;514;p40"/>
          <p:cNvSpPr txBox="1"/>
          <p:nvPr>
            <p:ph idx="8" type="title"/>
          </p:nvPr>
        </p:nvSpPr>
        <p:spPr>
          <a:xfrm>
            <a:off x="4902213" y="1247675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MAYOR CONOCIMIENTO CIENTÍFICO</a:t>
            </a:r>
            <a:endParaRPr i="1" sz="1500"/>
          </a:p>
        </p:txBody>
      </p:sp>
      <p:sp>
        <p:nvSpPr>
          <p:cNvPr id="515" name="Google Shape;515;p40"/>
          <p:cNvSpPr/>
          <p:nvPr/>
        </p:nvSpPr>
        <p:spPr>
          <a:xfrm>
            <a:off x="799588" y="1547450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799588" y="3333925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/>
          <p:nvPr/>
        </p:nvSpPr>
        <p:spPr>
          <a:xfrm>
            <a:off x="7521813" y="1547450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7521813" y="3333925"/>
            <a:ext cx="822600" cy="82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4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4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3" name="Google Shape;523;p40"/>
          <p:cNvGrpSpPr/>
          <p:nvPr/>
        </p:nvGrpSpPr>
        <p:grpSpPr>
          <a:xfrm>
            <a:off x="973725" y="1730213"/>
            <a:ext cx="474350" cy="457100"/>
            <a:chOff x="3315300" y="1359475"/>
            <a:chExt cx="474350" cy="457100"/>
          </a:xfrm>
        </p:grpSpPr>
        <p:sp>
          <p:nvSpPr>
            <p:cNvPr id="524" name="Google Shape;524;p40"/>
            <p:cNvSpPr/>
            <p:nvPr/>
          </p:nvSpPr>
          <p:spPr>
            <a:xfrm>
              <a:off x="3492800" y="1432700"/>
              <a:ext cx="216725" cy="197225"/>
            </a:xfrm>
            <a:custGeom>
              <a:rect b="b" l="l" r="r" t="t"/>
              <a:pathLst>
                <a:path extrusionOk="0" h="7889" w="8669">
                  <a:moveTo>
                    <a:pt x="4343" y="1"/>
                  </a:moveTo>
                  <a:cubicBezTo>
                    <a:pt x="3326" y="1"/>
                    <a:pt x="2309" y="380"/>
                    <a:pt x="1551" y="1155"/>
                  </a:cubicBezTo>
                  <a:cubicBezTo>
                    <a:pt x="0" y="2689"/>
                    <a:pt x="0" y="5188"/>
                    <a:pt x="1551" y="6739"/>
                  </a:cubicBezTo>
                  <a:cubicBezTo>
                    <a:pt x="2318" y="7505"/>
                    <a:pt x="3326" y="7889"/>
                    <a:pt x="4336" y="7889"/>
                  </a:cubicBezTo>
                  <a:cubicBezTo>
                    <a:pt x="5347" y="7889"/>
                    <a:pt x="6359" y="7505"/>
                    <a:pt x="7135" y="6739"/>
                  </a:cubicBezTo>
                  <a:cubicBezTo>
                    <a:pt x="8668" y="5188"/>
                    <a:pt x="8668" y="2689"/>
                    <a:pt x="7135" y="1155"/>
                  </a:cubicBezTo>
                  <a:cubicBezTo>
                    <a:pt x="6359" y="380"/>
                    <a:pt x="5342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3315300" y="1662750"/>
              <a:ext cx="154250" cy="153825"/>
            </a:xfrm>
            <a:custGeom>
              <a:rect b="b" l="l" r="r" t="t"/>
              <a:pathLst>
                <a:path extrusionOk="0" h="6153" w="6170">
                  <a:moveTo>
                    <a:pt x="3550" y="1"/>
                  </a:moveTo>
                  <a:lnTo>
                    <a:pt x="845" y="2189"/>
                  </a:lnTo>
                  <a:cubicBezTo>
                    <a:pt x="362" y="2586"/>
                    <a:pt x="69" y="3172"/>
                    <a:pt x="35" y="3809"/>
                  </a:cubicBezTo>
                  <a:cubicBezTo>
                    <a:pt x="0" y="4430"/>
                    <a:pt x="224" y="5050"/>
                    <a:pt x="673" y="5498"/>
                  </a:cubicBezTo>
                  <a:cubicBezTo>
                    <a:pt x="1103" y="5912"/>
                    <a:pt x="1672" y="6153"/>
                    <a:pt x="2258" y="6153"/>
                  </a:cubicBezTo>
                  <a:lnTo>
                    <a:pt x="2361" y="6153"/>
                  </a:lnTo>
                  <a:cubicBezTo>
                    <a:pt x="2999" y="6118"/>
                    <a:pt x="3585" y="5808"/>
                    <a:pt x="3981" y="5326"/>
                  </a:cubicBezTo>
                  <a:lnTo>
                    <a:pt x="6170" y="2620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3424725" y="1359475"/>
              <a:ext cx="364925" cy="348125"/>
            </a:xfrm>
            <a:custGeom>
              <a:rect b="b" l="l" r="r" t="t"/>
              <a:pathLst>
                <a:path extrusionOk="0" h="13925" w="14597">
                  <a:moveTo>
                    <a:pt x="7066" y="1844"/>
                  </a:moveTo>
                  <a:cubicBezTo>
                    <a:pt x="8393" y="1844"/>
                    <a:pt x="9651" y="2378"/>
                    <a:pt x="10599" y="3326"/>
                  </a:cubicBezTo>
                  <a:cubicBezTo>
                    <a:pt x="11546" y="4274"/>
                    <a:pt x="12081" y="5532"/>
                    <a:pt x="12081" y="6876"/>
                  </a:cubicBezTo>
                  <a:cubicBezTo>
                    <a:pt x="12081" y="8203"/>
                    <a:pt x="11546" y="9461"/>
                    <a:pt x="10599" y="10409"/>
                  </a:cubicBezTo>
                  <a:cubicBezTo>
                    <a:pt x="9651" y="11356"/>
                    <a:pt x="8393" y="11891"/>
                    <a:pt x="7066" y="11891"/>
                  </a:cubicBezTo>
                  <a:cubicBezTo>
                    <a:pt x="5722" y="11891"/>
                    <a:pt x="4464" y="11356"/>
                    <a:pt x="3516" y="10409"/>
                  </a:cubicBezTo>
                  <a:cubicBezTo>
                    <a:pt x="2568" y="9461"/>
                    <a:pt x="2034" y="8203"/>
                    <a:pt x="2034" y="6876"/>
                  </a:cubicBezTo>
                  <a:cubicBezTo>
                    <a:pt x="2034" y="5532"/>
                    <a:pt x="2568" y="4274"/>
                    <a:pt x="3516" y="3326"/>
                  </a:cubicBezTo>
                  <a:cubicBezTo>
                    <a:pt x="4464" y="2378"/>
                    <a:pt x="5722" y="1844"/>
                    <a:pt x="7066" y="1844"/>
                  </a:cubicBezTo>
                  <a:close/>
                  <a:moveTo>
                    <a:pt x="7066" y="0"/>
                  </a:moveTo>
                  <a:cubicBezTo>
                    <a:pt x="5222" y="0"/>
                    <a:pt x="3499" y="724"/>
                    <a:pt x="2206" y="2016"/>
                  </a:cubicBezTo>
                  <a:cubicBezTo>
                    <a:pt x="914" y="3309"/>
                    <a:pt x="190" y="5032"/>
                    <a:pt x="190" y="6876"/>
                  </a:cubicBezTo>
                  <a:cubicBezTo>
                    <a:pt x="190" y="8168"/>
                    <a:pt x="552" y="9409"/>
                    <a:pt x="1224" y="10478"/>
                  </a:cubicBezTo>
                  <a:lnTo>
                    <a:pt x="1" y="11460"/>
                  </a:lnTo>
                  <a:lnTo>
                    <a:pt x="2465" y="13924"/>
                  </a:lnTo>
                  <a:lnTo>
                    <a:pt x="3447" y="12701"/>
                  </a:lnTo>
                  <a:cubicBezTo>
                    <a:pt x="4550" y="13390"/>
                    <a:pt x="5808" y="13734"/>
                    <a:pt x="7066" y="13734"/>
                  </a:cubicBezTo>
                  <a:cubicBezTo>
                    <a:pt x="8824" y="13734"/>
                    <a:pt x="10581" y="13062"/>
                    <a:pt x="11908" y="11718"/>
                  </a:cubicBezTo>
                  <a:cubicBezTo>
                    <a:pt x="14596" y="9047"/>
                    <a:pt x="14596" y="4687"/>
                    <a:pt x="11908" y="2016"/>
                  </a:cubicBezTo>
                  <a:cubicBezTo>
                    <a:pt x="10616" y="724"/>
                    <a:pt x="8893" y="0"/>
                    <a:pt x="7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0"/>
          <p:cNvGrpSpPr/>
          <p:nvPr/>
        </p:nvGrpSpPr>
        <p:grpSpPr>
          <a:xfrm>
            <a:off x="7704563" y="1762925"/>
            <a:ext cx="457100" cy="391650"/>
            <a:chOff x="1260325" y="1392200"/>
            <a:chExt cx="457100" cy="391650"/>
          </a:xfrm>
        </p:grpSpPr>
        <p:sp>
          <p:nvSpPr>
            <p:cNvPr id="528" name="Google Shape;528;p40"/>
            <p:cNvSpPr/>
            <p:nvPr/>
          </p:nvSpPr>
          <p:spPr>
            <a:xfrm>
              <a:off x="1585575" y="1477075"/>
              <a:ext cx="30625" cy="143500"/>
            </a:xfrm>
            <a:custGeom>
              <a:rect b="b" l="l" r="r" t="t"/>
              <a:pathLst>
                <a:path extrusionOk="0" h="5740" w="1225">
                  <a:moveTo>
                    <a:pt x="1" y="1"/>
                  </a:moveTo>
                  <a:lnTo>
                    <a:pt x="1" y="5739"/>
                  </a:lnTo>
                  <a:lnTo>
                    <a:pt x="1224" y="5739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473575" y="1514550"/>
              <a:ext cx="30600" cy="106025"/>
            </a:xfrm>
            <a:custGeom>
              <a:rect b="b" l="l" r="r" t="t"/>
              <a:pathLst>
                <a:path extrusionOk="0" h="4241" w="1224">
                  <a:moveTo>
                    <a:pt x="0" y="1"/>
                  </a:moveTo>
                  <a:lnTo>
                    <a:pt x="0" y="4240"/>
                  </a:lnTo>
                  <a:lnTo>
                    <a:pt x="1224" y="424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260325" y="1392200"/>
              <a:ext cx="457100" cy="228375"/>
            </a:xfrm>
            <a:custGeom>
              <a:rect b="b" l="l" r="r" t="t"/>
              <a:pathLst>
                <a:path extrusionOk="0" h="9135" w="18284">
                  <a:moveTo>
                    <a:pt x="0" y="1"/>
                  </a:moveTo>
                  <a:lnTo>
                    <a:pt x="0" y="9134"/>
                  </a:lnTo>
                  <a:lnTo>
                    <a:pt x="2981" y="9134"/>
                  </a:lnTo>
                  <a:lnTo>
                    <a:pt x="2981" y="5343"/>
                  </a:lnTo>
                  <a:lnTo>
                    <a:pt x="6342" y="5343"/>
                  </a:lnTo>
                  <a:lnTo>
                    <a:pt x="6342" y="9134"/>
                  </a:lnTo>
                  <a:lnTo>
                    <a:pt x="7462" y="9134"/>
                  </a:lnTo>
                  <a:lnTo>
                    <a:pt x="7462" y="3809"/>
                  </a:lnTo>
                  <a:lnTo>
                    <a:pt x="10822" y="3809"/>
                  </a:lnTo>
                  <a:lnTo>
                    <a:pt x="10822" y="9134"/>
                  </a:lnTo>
                  <a:lnTo>
                    <a:pt x="11942" y="9134"/>
                  </a:lnTo>
                  <a:lnTo>
                    <a:pt x="11942" y="2310"/>
                  </a:lnTo>
                  <a:lnTo>
                    <a:pt x="15303" y="2310"/>
                  </a:lnTo>
                  <a:lnTo>
                    <a:pt x="15303" y="9134"/>
                  </a:lnTo>
                  <a:lnTo>
                    <a:pt x="18284" y="9134"/>
                  </a:lnTo>
                  <a:lnTo>
                    <a:pt x="18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60325" y="1647675"/>
              <a:ext cx="457100" cy="136175"/>
            </a:xfrm>
            <a:custGeom>
              <a:rect b="b" l="l" r="r" t="t"/>
              <a:pathLst>
                <a:path extrusionOk="0" h="5447" w="18284">
                  <a:moveTo>
                    <a:pt x="0" y="1"/>
                  </a:moveTo>
                  <a:lnTo>
                    <a:pt x="0" y="2775"/>
                  </a:lnTo>
                  <a:lnTo>
                    <a:pt x="7272" y="2775"/>
                  </a:lnTo>
                  <a:lnTo>
                    <a:pt x="7272" y="4378"/>
                  </a:lnTo>
                  <a:lnTo>
                    <a:pt x="6566" y="4378"/>
                  </a:lnTo>
                  <a:lnTo>
                    <a:pt x="6566" y="5446"/>
                  </a:lnTo>
                  <a:lnTo>
                    <a:pt x="11701" y="5446"/>
                  </a:lnTo>
                  <a:lnTo>
                    <a:pt x="11701" y="4378"/>
                  </a:lnTo>
                  <a:lnTo>
                    <a:pt x="11012" y="4378"/>
                  </a:lnTo>
                  <a:lnTo>
                    <a:pt x="11012" y="2775"/>
                  </a:lnTo>
                  <a:lnTo>
                    <a:pt x="18284" y="2775"/>
                  </a:lnTo>
                  <a:lnTo>
                    <a:pt x="18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61550" y="1552900"/>
              <a:ext cx="30625" cy="67675"/>
            </a:xfrm>
            <a:custGeom>
              <a:rect b="b" l="l" r="r" t="t"/>
              <a:pathLst>
                <a:path extrusionOk="0" h="2707" w="1225">
                  <a:moveTo>
                    <a:pt x="1" y="1"/>
                  </a:moveTo>
                  <a:lnTo>
                    <a:pt x="1" y="2706"/>
                  </a:lnTo>
                  <a:lnTo>
                    <a:pt x="1224" y="2706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40"/>
          <p:cNvGrpSpPr/>
          <p:nvPr/>
        </p:nvGrpSpPr>
        <p:grpSpPr>
          <a:xfrm>
            <a:off x="7704575" y="3527863"/>
            <a:ext cx="457100" cy="434725"/>
            <a:chOff x="5371150" y="1999650"/>
            <a:chExt cx="457100" cy="434725"/>
          </a:xfrm>
        </p:grpSpPr>
        <p:sp>
          <p:nvSpPr>
            <p:cNvPr id="534" name="Google Shape;534;p40"/>
            <p:cNvSpPr/>
            <p:nvPr/>
          </p:nvSpPr>
          <p:spPr>
            <a:xfrm>
              <a:off x="5695975" y="1999650"/>
              <a:ext cx="132275" cy="434725"/>
            </a:xfrm>
            <a:custGeom>
              <a:rect b="b" l="l" r="r" t="t"/>
              <a:pathLst>
                <a:path extrusionOk="0" h="17389" w="5291">
                  <a:moveTo>
                    <a:pt x="2844" y="1"/>
                  </a:moveTo>
                  <a:lnTo>
                    <a:pt x="0" y="1500"/>
                  </a:lnTo>
                  <a:lnTo>
                    <a:pt x="0" y="15889"/>
                  </a:lnTo>
                  <a:lnTo>
                    <a:pt x="2844" y="17388"/>
                  </a:lnTo>
                  <a:lnTo>
                    <a:pt x="2844" y="11615"/>
                  </a:lnTo>
                  <a:cubicBezTo>
                    <a:pt x="4240" y="11374"/>
                    <a:pt x="5291" y="10151"/>
                    <a:pt x="5291" y="8703"/>
                  </a:cubicBezTo>
                  <a:cubicBezTo>
                    <a:pt x="5291" y="7238"/>
                    <a:pt x="4240" y="6015"/>
                    <a:pt x="2844" y="5774"/>
                  </a:cubicBezTo>
                  <a:lnTo>
                    <a:pt x="2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5371150" y="2070300"/>
              <a:ext cx="298150" cy="358025"/>
            </a:xfrm>
            <a:custGeom>
              <a:rect b="b" l="l" r="r" t="t"/>
              <a:pathLst>
                <a:path extrusionOk="0" h="14321" w="11926">
                  <a:moveTo>
                    <a:pt x="4791" y="9048"/>
                  </a:moveTo>
                  <a:lnTo>
                    <a:pt x="5721" y="9392"/>
                  </a:lnTo>
                  <a:lnTo>
                    <a:pt x="5721" y="10409"/>
                  </a:lnTo>
                  <a:lnTo>
                    <a:pt x="4670" y="10409"/>
                  </a:lnTo>
                  <a:lnTo>
                    <a:pt x="4670" y="9048"/>
                  </a:lnTo>
                  <a:close/>
                  <a:moveTo>
                    <a:pt x="11925" y="1"/>
                  </a:moveTo>
                  <a:lnTo>
                    <a:pt x="4791" y="2689"/>
                  </a:lnTo>
                  <a:lnTo>
                    <a:pt x="0" y="2689"/>
                  </a:lnTo>
                  <a:lnTo>
                    <a:pt x="0" y="9048"/>
                  </a:lnTo>
                  <a:lnTo>
                    <a:pt x="1396" y="9048"/>
                  </a:lnTo>
                  <a:lnTo>
                    <a:pt x="1396" y="14321"/>
                  </a:lnTo>
                  <a:lnTo>
                    <a:pt x="4670" y="14321"/>
                  </a:lnTo>
                  <a:lnTo>
                    <a:pt x="4670" y="11478"/>
                  </a:lnTo>
                  <a:lnTo>
                    <a:pt x="6790" y="11478"/>
                  </a:lnTo>
                  <a:lnTo>
                    <a:pt x="6790" y="9806"/>
                  </a:lnTo>
                  <a:lnTo>
                    <a:pt x="11925" y="11753"/>
                  </a:lnTo>
                  <a:lnTo>
                    <a:pt x="11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40"/>
          <p:cNvGrpSpPr/>
          <p:nvPr/>
        </p:nvGrpSpPr>
        <p:grpSpPr>
          <a:xfrm>
            <a:off x="993975" y="3516675"/>
            <a:ext cx="433850" cy="457125"/>
            <a:chOff x="1271950" y="2617425"/>
            <a:chExt cx="433850" cy="457125"/>
          </a:xfrm>
        </p:grpSpPr>
        <p:sp>
          <p:nvSpPr>
            <p:cNvPr id="537" name="Google Shape;537;p40"/>
            <p:cNvSpPr/>
            <p:nvPr/>
          </p:nvSpPr>
          <p:spPr>
            <a:xfrm>
              <a:off x="1271950" y="2617425"/>
              <a:ext cx="52575" cy="70250"/>
            </a:xfrm>
            <a:custGeom>
              <a:rect b="b" l="l" r="r" t="t"/>
              <a:pathLst>
                <a:path extrusionOk="0" h="2810" w="2103">
                  <a:moveTo>
                    <a:pt x="1052" y="1"/>
                  </a:moveTo>
                  <a:cubicBezTo>
                    <a:pt x="466" y="1"/>
                    <a:pt x="1" y="483"/>
                    <a:pt x="1" y="1069"/>
                  </a:cubicBezTo>
                  <a:lnTo>
                    <a:pt x="1" y="2810"/>
                  </a:lnTo>
                  <a:lnTo>
                    <a:pt x="2103" y="2810"/>
                  </a:lnTo>
                  <a:lnTo>
                    <a:pt x="2103" y="1069"/>
                  </a:lnTo>
                  <a:cubicBezTo>
                    <a:pt x="2103" y="483"/>
                    <a:pt x="1638" y="1"/>
                    <a:pt x="1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1414975" y="2682925"/>
              <a:ext cx="36650" cy="36200"/>
            </a:xfrm>
            <a:custGeom>
              <a:rect b="b" l="l" r="r" t="t"/>
              <a:pathLst>
                <a:path extrusionOk="0" h="1448" w="1466">
                  <a:moveTo>
                    <a:pt x="1" y="0"/>
                  </a:moveTo>
                  <a:lnTo>
                    <a:pt x="1" y="1448"/>
                  </a:lnTo>
                  <a:lnTo>
                    <a:pt x="1465" y="1448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344325" y="2617425"/>
              <a:ext cx="255075" cy="430450"/>
            </a:xfrm>
            <a:custGeom>
              <a:rect b="b" l="l" r="r" t="t"/>
              <a:pathLst>
                <a:path extrusionOk="0" h="17218" w="10203">
                  <a:moveTo>
                    <a:pt x="8789" y="2103"/>
                  </a:moveTo>
                  <a:lnTo>
                    <a:pt x="8789" y="3172"/>
                  </a:lnTo>
                  <a:lnTo>
                    <a:pt x="6325" y="3172"/>
                  </a:lnTo>
                  <a:lnTo>
                    <a:pt x="6325" y="2103"/>
                  </a:lnTo>
                  <a:close/>
                  <a:moveTo>
                    <a:pt x="5360" y="1535"/>
                  </a:moveTo>
                  <a:lnTo>
                    <a:pt x="5360" y="5136"/>
                  </a:lnTo>
                  <a:lnTo>
                    <a:pt x="1758" y="5136"/>
                  </a:lnTo>
                  <a:lnTo>
                    <a:pt x="1758" y="1535"/>
                  </a:lnTo>
                  <a:close/>
                  <a:moveTo>
                    <a:pt x="8789" y="4068"/>
                  </a:moveTo>
                  <a:lnTo>
                    <a:pt x="8789" y="5136"/>
                  </a:lnTo>
                  <a:lnTo>
                    <a:pt x="6325" y="5136"/>
                  </a:lnTo>
                  <a:lnTo>
                    <a:pt x="6325" y="4068"/>
                  </a:lnTo>
                  <a:close/>
                  <a:moveTo>
                    <a:pt x="8789" y="5998"/>
                  </a:moveTo>
                  <a:lnTo>
                    <a:pt x="8789" y="7066"/>
                  </a:lnTo>
                  <a:lnTo>
                    <a:pt x="1672" y="7066"/>
                  </a:lnTo>
                  <a:lnTo>
                    <a:pt x="1672" y="5998"/>
                  </a:lnTo>
                  <a:close/>
                  <a:moveTo>
                    <a:pt x="8789" y="7928"/>
                  </a:moveTo>
                  <a:lnTo>
                    <a:pt x="8789" y="8996"/>
                  </a:lnTo>
                  <a:lnTo>
                    <a:pt x="1672" y="8996"/>
                  </a:lnTo>
                  <a:lnTo>
                    <a:pt x="1672" y="7928"/>
                  </a:lnTo>
                  <a:close/>
                  <a:moveTo>
                    <a:pt x="8789" y="9841"/>
                  </a:moveTo>
                  <a:lnTo>
                    <a:pt x="8789" y="10926"/>
                  </a:lnTo>
                  <a:lnTo>
                    <a:pt x="1672" y="10926"/>
                  </a:lnTo>
                  <a:lnTo>
                    <a:pt x="1672" y="9841"/>
                  </a:lnTo>
                  <a:close/>
                  <a:moveTo>
                    <a:pt x="8789" y="11771"/>
                  </a:moveTo>
                  <a:lnTo>
                    <a:pt x="8789" y="12839"/>
                  </a:lnTo>
                  <a:lnTo>
                    <a:pt x="1672" y="12839"/>
                  </a:lnTo>
                  <a:lnTo>
                    <a:pt x="1672" y="11771"/>
                  </a:lnTo>
                  <a:close/>
                  <a:moveTo>
                    <a:pt x="1" y="1"/>
                  </a:moveTo>
                  <a:cubicBezTo>
                    <a:pt x="18" y="35"/>
                    <a:pt x="18" y="53"/>
                    <a:pt x="35" y="70"/>
                  </a:cubicBezTo>
                  <a:cubicBezTo>
                    <a:pt x="190" y="380"/>
                    <a:pt x="276" y="708"/>
                    <a:pt x="276" y="1069"/>
                  </a:cubicBezTo>
                  <a:lnTo>
                    <a:pt x="276" y="16182"/>
                  </a:lnTo>
                  <a:cubicBezTo>
                    <a:pt x="294" y="16268"/>
                    <a:pt x="345" y="16510"/>
                    <a:pt x="483" y="16751"/>
                  </a:cubicBezTo>
                  <a:cubicBezTo>
                    <a:pt x="664" y="17047"/>
                    <a:pt x="986" y="17217"/>
                    <a:pt x="1330" y="17217"/>
                  </a:cubicBezTo>
                  <a:cubicBezTo>
                    <a:pt x="1346" y="17217"/>
                    <a:pt x="1363" y="17217"/>
                    <a:pt x="1379" y="17216"/>
                  </a:cubicBezTo>
                  <a:cubicBezTo>
                    <a:pt x="1603" y="17216"/>
                    <a:pt x="1844" y="17130"/>
                    <a:pt x="2017" y="16975"/>
                  </a:cubicBezTo>
                  <a:cubicBezTo>
                    <a:pt x="2448" y="16596"/>
                    <a:pt x="2379" y="16027"/>
                    <a:pt x="2379" y="15527"/>
                  </a:cubicBezTo>
                  <a:lnTo>
                    <a:pt x="2379" y="14425"/>
                  </a:lnTo>
                  <a:lnTo>
                    <a:pt x="10202" y="14425"/>
                  </a:lnTo>
                  <a:lnTo>
                    <a:pt x="10202" y="1018"/>
                  </a:lnTo>
                  <a:cubicBezTo>
                    <a:pt x="10202" y="466"/>
                    <a:pt x="9754" y="1"/>
                    <a:pt x="9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377500" y="3004725"/>
              <a:ext cx="328300" cy="69825"/>
            </a:xfrm>
            <a:custGeom>
              <a:rect b="b" l="l" r="r" t="t"/>
              <a:pathLst>
                <a:path extrusionOk="0" h="2793" w="13132">
                  <a:moveTo>
                    <a:pt x="2120" y="1"/>
                  </a:moveTo>
                  <a:lnTo>
                    <a:pt x="2120" y="811"/>
                  </a:lnTo>
                  <a:lnTo>
                    <a:pt x="2120" y="845"/>
                  </a:lnTo>
                  <a:cubicBezTo>
                    <a:pt x="2120" y="880"/>
                    <a:pt x="2068" y="1328"/>
                    <a:pt x="1810" y="1793"/>
                  </a:cubicBezTo>
                  <a:cubicBezTo>
                    <a:pt x="1431" y="2431"/>
                    <a:pt x="793" y="2793"/>
                    <a:pt x="0" y="2793"/>
                  </a:cubicBezTo>
                  <a:lnTo>
                    <a:pt x="11081" y="2793"/>
                  </a:lnTo>
                  <a:cubicBezTo>
                    <a:pt x="12201" y="2793"/>
                    <a:pt x="13132" y="1862"/>
                    <a:pt x="13132" y="742"/>
                  </a:cubicBezTo>
                  <a:lnTo>
                    <a:pt x="13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type="title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 txBox="1"/>
          <p:nvPr>
            <p:ph idx="1" type="subTitle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7" name="Google Shape;547;p41"/>
          <p:cNvSpPr txBox="1"/>
          <p:nvPr>
            <p:ph idx="2" type="title"/>
          </p:nvPr>
        </p:nvSpPr>
        <p:spPr>
          <a:xfrm>
            <a:off x="3386415" y="3102191"/>
            <a:ext cx="23712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3386415" y="3782275"/>
            <a:ext cx="23712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9" name="Google Shape;549;p41"/>
          <p:cNvSpPr txBox="1"/>
          <p:nvPr>
            <p:ph idx="6" type="title"/>
          </p:nvPr>
        </p:nvSpPr>
        <p:spPr>
          <a:xfrm>
            <a:off x="2213075" y="430675"/>
            <a:ext cx="6441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“HOMBRES Y MUJERES TENDRÁN LOS MISMOS NÚMEROS DE ACCIDENTES CON TIBURONES HACIENDO LOS MISMOS DEPORTES.”</a:t>
            </a:r>
            <a:endParaRPr sz="3600"/>
          </a:p>
        </p:txBody>
      </p:sp>
      <p:cxnSp>
        <p:nvCxnSpPr>
          <p:cNvPr id="550" name="Google Shape;550;p41"/>
          <p:cNvCxnSpPr/>
          <p:nvPr/>
        </p:nvCxnSpPr>
        <p:spPr>
          <a:xfrm>
            <a:off x="1726775" y="3704813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1"/>
          <p:cNvCxnSpPr/>
          <p:nvPr/>
        </p:nvCxnSpPr>
        <p:spPr>
          <a:xfrm>
            <a:off x="4328865" y="3704813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57" name="Google Shape;557;p42" title="0f20b800-9691-4284-9852-08863b0797b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00" y="948200"/>
            <a:ext cx="3436075" cy="3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2"/>
          <p:cNvSpPr txBox="1"/>
          <p:nvPr/>
        </p:nvSpPr>
        <p:spPr>
          <a:xfrm>
            <a:off x="4877450" y="1603650"/>
            <a:ext cx="373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El gráfico muestra una clara tendencia: los </a:t>
            </a:r>
            <a:r>
              <a:rPr lang="en" sz="1300">
                <a:solidFill>
                  <a:schemeClr val="lt1"/>
                </a:solidFill>
                <a:highlight>
                  <a:schemeClr val="accent1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hombres entre 19 y 35 años</a:t>
            </a:r>
            <a:r>
              <a:rPr lang="en"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son, con diferencia, el grupo más afectado por incidentes con tiburones, superando los 1400 casos. En contraste, las </a:t>
            </a:r>
            <a:r>
              <a:rPr lang="en" sz="1300">
                <a:solidFill>
                  <a:schemeClr val="lt1"/>
                </a:solidFill>
                <a:highlight>
                  <a:srgbClr val="EA9999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mujeres</a:t>
            </a:r>
            <a:r>
              <a:rPr lang="en"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en ese mismo rango de edad </a:t>
            </a:r>
            <a:r>
              <a:rPr lang="en" sz="1300">
                <a:solidFill>
                  <a:schemeClr val="lt1"/>
                </a:solidFill>
                <a:highlight>
                  <a:srgbClr val="EA9999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apenas alcanzan los 200</a:t>
            </a:r>
            <a:r>
              <a:rPr lang="en"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incidentes, y en los demás grupos de edad, sus cifras son aún más bajas.</a:t>
            </a:r>
            <a:endParaRPr sz="16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559" name="Google Shape;559;p42"/>
          <p:cNvSpPr txBox="1"/>
          <p:nvPr/>
        </p:nvSpPr>
        <p:spPr>
          <a:xfrm>
            <a:off x="4980925" y="2638250"/>
            <a:ext cx="334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/>
          <p:nvPr/>
        </p:nvSpPr>
        <p:spPr>
          <a:xfrm>
            <a:off x="517325" y="616950"/>
            <a:ext cx="3643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Deca Light"/>
              <a:buChar char="➔"/>
            </a:pP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Dominio masculino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en todos los grupos Los hombres registran más incidentes en cada franja de edad, lo que sugiere mayor exposición al riesgo o participación en actividades acuáticas.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Deca Light"/>
              <a:buChar char="➔"/>
            </a:pP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Pico en adultos jóvenes (19-35 años)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Es el grupo con más casos, tanto en hombres como en mujeres. Probablemente por su alta participación en deportes acuáticos como surf, buceo o natación en zonas costeras.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Deca Light"/>
              <a:buChar char="➔"/>
            </a:pP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Descenso progresivo con la edad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A partir de los 36 años, los incidentes disminuyen. Esto puede deberse a una menor frecuencia en actividades acuáticas de riesgo.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Deca Light"/>
              <a:buChar char="➔"/>
            </a:pP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Niños y mayores con menor incidencia Los grupos de 0-12 y 66+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tienen los niveles más bajos. Posibles causas: menor exposición directa al mar, mayor supervisión o menor movilidad.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565" name="Google Shape;565;p43"/>
          <p:cNvPicPr preferRelativeResize="0"/>
          <p:nvPr/>
        </p:nvPicPr>
        <p:blipFill rotWithShape="1">
          <a:blip r:embed="rId4">
            <a:alphaModFix/>
          </a:blip>
          <a:srcRect b="0" l="0" r="0" t="8248"/>
          <a:stretch/>
        </p:blipFill>
        <p:spPr>
          <a:xfrm>
            <a:off x="5000200" y="1422600"/>
            <a:ext cx="2504825" cy="2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4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4"/>
          <p:cNvSpPr txBox="1"/>
          <p:nvPr>
            <p:ph idx="4294967295" type="title"/>
          </p:nvPr>
        </p:nvSpPr>
        <p:spPr>
          <a:xfrm>
            <a:off x="1758825" y="3350900"/>
            <a:ext cx="79371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r>
              <a:rPr lang="en" sz="2000"/>
              <a:t>“EL BUCEO ES EL DEPORTE MÁS PELIGROSO.”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"/>
          <p:cNvSpPr txBox="1"/>
          <p:nvPr/>
        </p:nvSpPr>
        <p:spPr>
          <a:xfrm>
            <a:off x="3933000" y="853838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SURFEAR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78" name="Google Shape;578;p45"/>
          <p:cNvSpPr txBox="1"/>
          <p:nvPr/>
        </p:nvSpPr>
        <p:spPr>
          <a:xfrm>
            <a:off x="3933000" y="1215940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El surf es el 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líder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en encuentros.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7601100" y="815625"/>
            <a:ext cx="828600" cy="8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31</a:t>
            </a: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933000" y="1644224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NADAR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3933000" y="2072489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Segunda actividad más frecuente en incidentes.</a:t>
            </a:r>
            <a:b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</a:b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7601100" y="1741800"/>
            <a:ext cx="828600" cy="82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24</a:t>
            </a:r>
            <a:r>
              <a:rPr lang="en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%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3933000" y="2662949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PESCAR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3933000" y="3025038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También presenta un número notable de casos, especialmente en pesca con arpón.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7601100" y="2758825"/>
            <a:ext cx="828600" cy="82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14</a:t>
            </a: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6" name="Google Shape;586;p45"/>
          <p:cNvSpPr txBox="1"/>
          <p:nvPr/>
        </p:nvSpPr>
        <p:spPr>
          <a:xfrm>
            <a:off x="3918800" y="3732586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BUCEAR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7" name="Google Shape;587;p45"/>
          <p:cNvSpPr txBox="1"/>
          <p:nvPr/>
        </p:nvSpPr>
        <p:spPr>
          <a:xfrm>
            <a:off x="3918800" y="4109963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Supone un 9% del total, menor de lo esperado.</a:t>
            </a:r>
            <a:endParaRPr sz="19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7601100" y="3732575"/>
            <a:ext cx="828600" cy="8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9</a:t>
            </a: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89" name="Google Shape;589;p45"/>
          <p:cNvSpPr txBox="1"/>
          <p:nvPr/>
        </p:nvSpPr>
        <p:spPr>
          <a:xfrm>
            <a:off x="714300" y="3946060"/>
            <a:ext cx="3000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90" name="Google Shape;590;p45" title="output circular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8071" l="1068" r="0" t="6785"/>
          <a:stretch/>
        </p:blipFill>
        <p:spPr>
          <a:xfrm>
            <a:off x="299300" y="982875"/>
            <a:ext cx="3619500" cy="33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5"/>
          <p:cNvSpPr txBox="1"/>
          <p:nvPr/>
        </p:nvSpPr>
        <p:spPr>
          <a:xfrm>
            <a:off x="1412625" y="347450"/>
            <a:ext cx="6489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MAYOR NÚMERO DE ENCUENTROS POR ACTIVIDAD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/>
          <p:nvPr/>
        </p:nvSpPr>
        <p:spPr>
          <a:xfrm>
            <a:off x="714375" y="1379838"/>
            <a:ext cx="623700" cy="623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1561900" y="16274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/>
          <p:nvPr/>
        </p:nvSpPr>
        <p:spPr>
          <a:xfrm>
            <a:off x="714375" y="2533838"/>
            <a:ext cx="623700" cy="623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1561900" y="27814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/>
          <p:nvPr/>
        </p:nvSpPr>
        <p:spPr>
          <a:xfrm>
            <a:off x="714375" y="3687838"/>
            <a:ext cx="623700" cy="623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28"/>
          <p:cNvCxnSpPr/>
          <p:nvPr/>
        </p:nvCxnSpPr>
        <p:spPr>
          <a:xfrm>
            <a:off x="1561900" y="41465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8"/>
          <p:cNvSpPr/>
          <p:nvPr/>
        </p:nvSpPr>
        <p:spPr>
          <a:xfrm>
            <a:off x="4729550" y="1687738"/>
            <a:ext cx="623700" cy="623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28"/>
          <p:cNvCxnSpPr/>
          <p:nvPr/>
        </p:nvCxnSpPr>
        <p:spPr>
          <a:xfrm>
            <a:off x="5577150" y="19353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8"/>
          <p:cNvSpPr/>
          <p:nvPr/>
        </p:nvSpPr>
        <p:spPr>
          <a:xfrm>
            <a:off x="4729550" y="2841738"/>
            <a:ext cx="623700" cy="623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28"/>
          <p:cNvCxnSpPr/>
          <p:nvPr/>
        </p:nvCxnSpPr>
        <p:spPr>
          <a:xfrm>
            <a:off x="5577150" y="3089338"/>
            <a:ext cx="48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8"/>
          <p:cNvSpPr txBox="1"/>
          <p:nvPr>
            <p:ph type="title"/>
          </p:nvPr>
        </p:nvSpPr>
        <p:spPr>
          <a:xfrm>
            <a:off x="1492750" y="1178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1492750" y="1739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empresa, participantes y objetivo.</a:t>
            </a:r>
            <a:endParaRPr/>
          </a:p>
        </p:txBody>
      </p:sp>
      <p:sp>
        <p:nvSpPr>
          <p:cNvPr id="372" name="Google Shape;372;p28"/>
          <p:cNvSpPr txBox="1"/>
          <p:nvPr>
            <p:ph idx="2" type="title"/>
          </p:nvPr>
        </p:nvSpPr>
        <p:spPr>
          <a:xfrm>
            <a:off x="714375" y="15448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28"/>
          <p:cNvSpPr txBox="1"/>
          <p:nvPr>
            <p:ph idx="3"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sp>
        <p:nvSpPr>
          <p:cNvPr id="374" name="Google Shape;374;p28"/>
          <p:cNvSpPr txBox="1"/>
          <p:nvPr>
            <p:ph idx="4" type="title"/>
          </p:nvPr>
        </p:nvSpPr>
        <p:spPr>
          <a:xfrm>
            <a:off x="1492750" y="23323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375" name="Google Shape;375;p28"/>
          <p:cNvSpPr txBox="1"/>
          <p:nvPr>
            <p:ph idx="5" type="subTitle"/>
          </p:nvPr>
        </p:nvSpPr>
        <p:spPr>
          <a:xfrm>
            <a:off x="1492750" y="28939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Ataques de tiburones.</a:t>
            </a:r>
            <a:endParaRPr sz="1200"/>
          </a:p>
        </p:txBody>
      </p:sp>
      <p:sp>
        <p:nvSpPr>
          <p:cNvPr id="376" name="Google Shape;376;p28"/>
          <p:cNvSpPr txBox="1"/>
          <p:nvPr>
            <p:ph idx="6" type="title"/>
          </p:nvPr>
        </p:nvSpPr>
        <p:spPr>
          <a:xfrm>
            <a:off x="1492600" y="3683075"/>
            <a:ext cx="3160500" cy="1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HIPÓTESIS &amp; </a:t>
            </a:r>
            <a:r>
              <a:rPr lang="en" sz="1500"/>
              <a:t>ANÁLISIS</a:t>
            </a:r>
            <a:r>
              <a:rPr lang="en" sz="1500"/>
              <a:t> DEL MERCADO</a:t>
            </a:r>
            <a:endParaRPr sz="1500"/>
          </a:p>
        </p:txBody>
      </p:sp>
      <p:sp>
        <p:nvSpPr>
          <p:cNvPr id="377" name="Google Shape;377;p28"/>
          <p:cNvSpPr txBox="1"/>
          <p:nvPr>
            <p:ph idx="7" type="subTitle"/>
          </p:nvPr>
        </p:nvSpPr>
        <p:spPr>
          <a:xfrm>
            <a:off x="1492750" y="4209975"/>
            <a:ext cx="2921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Análisis de los ataques de tiburón: Evolución, tasa ataques y mortalidad por países, actividades por sexo.</a:t>
            </a:r>
            <a:endParaRPr/>
          </a:p>
        </p:txBody>
      </p:sp>
      <p:sp>
        <p:nvSpPr>
          <p:cNvPr id="378" name="Google Shape;378;p28"/>
          <p:cNvSpPr txBox="1"/>
          <p:nvPr>
            <p:ph idx="8" type="title"/>
          </p:nvPr>
        </p:nvSpPr>
        <p:spPr>
          <a:xfrm>
            <a:off x="5508000" y="14862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79" name="Google Shape;379;p28"/>
          <p:cNvSpPr txBox="1"/>
          <p:nvPr>
            <p:ph idx="9" type="subTitle"/>
          </p:nvPr>
        </p:nvSpPr>
        <p:spPr>
          <a:xfrm>
            <a:off x="5508000" y="20478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Tras análisis, </a:t>
            </a:r>
            <a:r>
              <a:rPr lang="en" sz="1300"/>
              <a:t>concluimos</a:t>
            </a:r>
            <a:r>
              <a:rPr lang="en" sz="1300"/>
              <a:t> con la fijación de tarifas.</a:t>
            </a:r>
            <a:endParaRPr sz="1300"/>
          </a:p>
        </p:txBody>
      </p:sp>
      <p:sp>
        <p:nvSpPr>
          <p:cNvPr id="380" name="Google Shape;380;p28"/>
          <p:cNvSpPr txBox="1"/>
          <p:nvPr>
            <p:ph idx="13" type="title"/>
          </p:nvPr>
        </p:nvSpPr>
        <p:spPr>
          <a:xfrm>
            <a:off x="4729700" y="1852738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1" name="Google Shape;381;p28"/>
          <p:cNvSpPr txBox="1"/>
          <p:nvPr>
            <p:ph idx="14" type="title"/>
          </p:nvPr>
        </p:nvSpPr>
        <p:spPr>
          <a:xfrm>
            <a:off x="5508000" y="2640226"/>
            <a:ext cx="29217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&amp; FINAL</a:t>
            </a:r>
            <a:endParaRPr/>
          </a:p>
        </p:txBody>
      </p:sp>
      <p:sp>
        <p:nvSpPr>
          <p:cNvPr id="382" name="Google Shape;382;p28"/>
          <p:cNvSpPr txBox="1"/>
          <p:nvPr>
            <p:ph idx="15" type="subTitle"/>
          </p:nvPr>
        </p:nvSpPr>
        <p:spPr>
          <a:xfrm>
            <a:off x="5508000" y="3201875"/>
            <a:ext cx="2921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 txBox="1"/>
          <p:nvPr>
            <p:ph idx="18" type="title"/>
          </p:nvPr>
        </p:nvSpPr>
        <p:spPr>
          <a:xfrm>
            <a:off x="4729700" y="30067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4" name="Google Shape;384;p28"/>
          <p:cNvSpPr txBox="1"/>
          <p:nvPr>
            <p:ph idx="19" type="title"/>
          </p:nvPr>
        </p:nvSpPr>
        <p:spPr>
          <a:xfrm>
            <a:off x="714375" y="2698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5" name="Google Shape;385;p28"/>
          <p:cNvSpPr txBox="1"/>
          <p:nvPr>
            <p:ph idx="21" type="title"/>
          </p:nvPr>
        </p:nvSpPr>
        <p:spPr>
          <a:xfrm>
            <a:off x="714375" y="3852850"/>
            <a:ext cx="6237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CAUSAS ENCUENTROS POR ACTIVIDAD</a:t>
            </a:r>
            <a:endParaRPr b="1" i="1"/>
          </a:p>
        </p:txBody>
      </p:sp>
      <p:sp>
        <p:nvSpPr>
          <p:cNvPr id="597" name="Google Shape;597;p46"/>
          <p:cNvSpPr txBox="1"/>
          <p:nvPr/>
        </p:nvSpPr>
        <p:spPr>
          <a:xfrm>
            <a:off x="406475" y="13525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Estas 4 actividades representan </a:t>
            </a:r>
            <a:r>
              <a:rPr lang="en" sz="1900">
                <a:solidFill>
                  <a:schemeClr val="lt1"/>
                </a:solidFill>
                <a:highlight>
                  <a:srgbClr val="B6D7A8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+75%</a:t>
            </a:r>
            <a:r>
              <a:rPr lang="en" sz="1100">
                <a:solidFill>
                  <a:schemeClr val="lt1"/>
                </a:solidFill>
                <a:highlight>
                  <a:schemeClr val="accent1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de los encuentros con tiburones.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Todas implican </a:t>
            </a:r>
            <a:r>
              <a:rPr lang="en" sz="1100">
                <a:solidFill>
                  <a:schemeClr val="lt1"/>
                </a:solidFill>
                <a:highlight>
                  <a:srgbClr val="F6B26B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alta exposición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en el medio marino, </a:t>
            </a:r>
            <a:r>
              <a:rPr lang="en" sz="1100">
                <a:solidFill>
                  <a:schemeClr val="lt1"/>
                </a:solidFill>
                <a:highlight>
                  <a:srgbClr val="F6B26B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contacto directo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con el hábitat de los tiburones y </a:t>
            </a:r>
            <a:r>
              <a:rPr lang="en" sz="1100">
                <a:solidFill>
                  <a:schemeClr val="lt1"/>
                </a:solidFill>
                <a:highlight>
                  <a:srgbClr val="F6B26B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comportamientos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que pueden ser interpretados como </a:t>
            </a:r>
            <a:r>
              <a:rPr lang="en" sz="1100">
                <a:solidFill>
                  <a:schemeClr val="lt1"/>
                </a:solidFill>
                <a:highlight>
                  <a:srgbClr val="F6B26B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amenazas o presas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.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4352750" y="2135375"/>
            <a:ext cx="2867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highlight>
                  <a:schemeClr val="accent1"/>
                </a:highlight>
                <a:latin typeface="Lexend Deca"/>
                <a:ea typeface="Lexend Deca"/>
                <a:cs typeface="Lexend Deca"/>
                <a:sym typeface="Lexend Deca"/>
              </a:rPr>
              <a:t>SURF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:  Alta exposición en zonas de rompientes; movimientos similares a presas.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lt1"/>
                </a:solidFill>
                <a:highlight>
                  <a:schemeClr val="accent1"/>
                </a:highlight>
                <a:latin typeface="Lexend Deca"/>
                <a:ea typeface="Lexend Deca"/>
                <a:cs typeface="Lexend Deca"/>
                <a:sym typeface="Lexend Deca"/>
              </a:rPr>
              <a:t>NATACIÓN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: Frecuente en zonas costeras; poca visibilidad y protección.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lt1"/>
                </a:solidFill>
                <a:highlight>
                  <a:schemeClr val="accent1"/>
                </a:highlight>
                <a:latin typeface="Lexend Deca"/>
                <a:ea typeface="Lexend Deca"/>
                <a:cs typeface="Lexend Deca"/>
                <a:sym typeface="Lexend Deca"/>
              </a:rPr>
              <a:t>PESCA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: Atracción por cebos, peces heridos y sangre en el agua.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lt1"/>
                </a:solidFill>
                <a:highlight>
                  <a:schemeClr val="accent1"/>
                </a:highlight>
                <a:latin typeface="Lexend Deca"/>
                <a:ea typeface="Lexend Deca"/>
                <a:cs typeface="Lexend Deca"/>
                <a:sym typeface="Lexend Deca"/>
              </a:rPr>
              <a:t>BUCEO</a:t>
            </a: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: Inmersión directa en hábitats de tiburones; contacto cercano.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75" y="3081675"/>
            <a:ext cx="1195750" cy="1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267526" y="3334075"/>
            <a:ext cx="1138949" cy="11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00" y="1203850"/>
            <a:ext cx="961375" cy="9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241499" y="961626"/>
            <a:ext cx="742126" cy="120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PARA MANEJO TARIFAS</a:t>
            </a:r>
            <a:endParaRPr/>
          </a:p>
        </p:txBody>
      </p:sp>
      <p:sp>
        <p:nvSpPr>
          <p:cNvPr id="608" name="Google Shape;608;p47"/>
          <p:cNvSpPr txBox="1"/>
          <p:nvPr/>
        </p:nvSpPr>
        <p:spPr>
          <a:xfrm>
            <a:off x="241400" y="1090613"/>
            <a:ext cx="2968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Tasas </a:t>
            </a:r>
            <a:r>
              <a:rPr lang="en" sz="17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Fatalidad Geográfica</a:t>
            </a:r>
            <a:endParaRPr sz="17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926475" y="1525425"/>
            <a:ext cx="22161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Primas bidimensionales: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Volumen siniestros.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Recargo mortalidad.</a:t>
            </a:r>
            <a:b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</a:b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10" name="Google Shape;610;p47"/>
          <p:cNvSpPr/>
          <p:nvPr/>
        </p:nvSpPr>
        <p:spPr>
          <a:xfrm>
            <a:off x="295275" y="2364575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47"/>
          <p:cNvCxnSpPr>
            <a:stCxn id="610" idx="0"/>
          </p:cNvCxnSpPr>
          <p:nvPr/>
        </p:nvCxnSpPr>
        <p:spPr>
          <a:xfrm rot="10800000">
            <a:off x="606075" y="1581575"/>
            <a:ext cx="4800" cy="78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47"/>
          <p:cNvSpPr txBox="1"/>
          <p:nvPr/>
        </p:nvSpPr>
        <p:spPr>
          <a:xfrm>
            <a:off x="2388627" y="3136525"/>
            <a:ext cx="2481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Siniestros no mortales</a:t>
            </a:r>
            <a:endParaRPr sz="16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2388628" y="3510425"/>
            <a:ext cx="270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No mortales (75%-85%)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Cobertura Tratamientos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Cobertura muerte accidental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(Baja frecuencia de pago).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1954679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47"/>
          <p:cNvCxnSpPr>
            <a:endCxn id="614" idx="4"/>
          </p:cNvCxnSpPr>
          <p:nvPr/>
        </p:nvCxnSpPr>
        <p:spPr>
          <a:xfrm rot="10800000">
            <a:off x="2270279" y="30204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3830698" y="1037150"/>
            <a:ext cx="2481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Riesgo demográfico</a:t>
            </a:r>
            <a:endParaRPr sz="17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3953545" y="1450575"/>
            <a:ext cx="3301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Riesgo por exposición a actividad.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El rango de edad más afectado será nuestro público principal.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3510458" y="2389200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47"/>
          <p:cNvCxnSpPr>
            <a:stCxn id="618" idx="0"/>
          </p:cNvCxnSpPr>
          <p:nvPr/>
        </p:nvCxnSpPr>
        <p:spPr>
          <a:xfrm rot="10800000">
            <a:off x="3826058" y="1395900"/>
            <a:ext cx="0" cy="9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47"/>
          <p:cNvSpPr txBox="1"/>
          <p:nvPr/>
        </p:nvSpPr>
        <p:spPr>
          <a:xfrm>
            <a:off x="6165000" y="3072050"/>
            <a:ext cx="2481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Tarifa por actividad</a:t>
            </a:r>
            <a:endParaRPr sz="17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6165000" y="3510425"/>
            <a:ext cx="2481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Tarifa alta surf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(Alto volumen de riesgo)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Recargo Mortalidad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(Mayor riesgo de muerte).</a:t>
            </a:r>
            <a:endParaRPr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5697525" y="2364575"/>
            <a:ext cx="631200" cy="631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47"/>
          <p:cNvCxnSpPr/>
          <p:nvPr/>
        </p:nvCxnSpPr>
        <p:spPr>
          <a:xfrm rot="10800000">
            <a:off x="6011400" y="3057225"/>
            <a:ext cx="18900" cy="110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47"/>
          <p:cNvCxnSpPr>
            <a:stCxn id="610" idx="6"/>
            <a:endCxn id="614" idx="2"/>
          </p:cNvCxnSpPr>
          <p:nvPr/>
        </p:nvCxnSpPr>
        <p:spPr>
          <a:xfrm>
            <a:off x="926475" y="2680175"/>
            <a:ext cx="1028100" cy="2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7"/>
          <p:cNvCxnSpPr>
            <a:stCxn id="614" idx="6"/>
            <a:endCxn id="618" idx="2"/>
          </p:cNvCxnSpPr>
          <p:nvPr/>
        </p:nvCxnSpPr>
        <p:spPr>
          <a:xfrm>
            <a:off x="2585879" y="2704800"/>
            <a:ext cx="92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7"/>
          <p:cNvCxnSpPr>
            <a:stCxn id="618" idx="6"/>
            <a:endCxn id="622" idx="2"/>
          </p:cNvCxnSpPr>
          <p:nvPr/>
        </p:nvCxnSpPr>
        <p:spPr>
          <a:xfrm flipH="1" rot="10800000">
            <a:off x="4141658" y="2680200"/>
            <a:ext cx="1555800" cy="2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7" name="Google Shape;627;p47"/>
          <p:cNvGrpSpPr/>
          <p:nvPr/>
        </p:nvGrpSpPr>
        <p:grpSpPr>
          <a:xfrm>
            <a:off x="2112881" y="2547398"/>
            <a:ext cx="314822" cy="314805"/>
            <a:chOff x="1945300" y="1359475"/>
            <a:chExt cx="457125" cy="457100"/>
          </a:xfrm>
        </p:grpSpPr>
        <p:sp>
          <p:nvSpPr>
            <p:cNvPr id="628" name="Google Shape;628;p47"/>
            <p:cNvSpPr/>
            <p:nvPr/>
          </p:nvSpPr>
          <p:spPr>
            <a:xfrm>
              <a:off x="1945300" y="1359475"/>
              <a:ext cx="457125" cy="96525"/>
            </a:xfrm>
            <a:custGeom>
              <a:rect b="b" l="l" r="r" t="t"/>
              <a:pathLst>
                <a:path extrusionOk="0" h="3861" w="18285">
                  <a:moveTo>
                    <a:pt x="12581" y="1430"/>
                  </a:moveTo>
                  <a:lnTo>
                    <a:pt x="12581" y="2516"/>
                  </a:lnTo>
                  <a:lnTo>
                    <a:pt x="11495" y="2516"/>
                  </a:lnTo>
                  <a:lnTo>
                    <a:pt x="11495" y="1430"/>
                  </a:lnTo>
                  <a:close/>
                  <a:moveTo>
                    <a:pt x="14494" y="1430"/>
                  </a:moveTo>
                  <a:lnTo>
                    <a:pt x="14494" y="2516"/>
                  </a:lnTo>
                  <a:lnTo>
                    <a:pt x="13408" y="2516"/>
                  </a:lnTo>
                  <a:lnTo>
                    <a:pt x="13408" y="1430"/>
                  </a:lnTo>
                  <a:close/>
                  <a:moveTo>
                    <a:pt x="16406" y="1430"/>
                  </a:moveTo>
                  <a:lnTo>
                    <a:pt x="16406" y="2516"/>
                  </a:lnTo>
                  <a:lnTo>
                    <a:pt x="15321" y="2516"/>
                  </a:lnTo>
                  <a:lnTo>
                    <a:pt x="15321" y="1430"/>
                  </a:lnTo>
                  <a:close/>
                  <a:moveTo>
                    <a:pt x="1" y="0"/>
                  </a:moveTo>
                  <a:lnTo>
                    <a:pt x="1" y="3860"/>
                  </a:lnTo>
                  <a:lnTo>
                    <a:pt x="18285" y="3860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1945300" y="1482675"/>
              <a:ext cx="457125" cy="333900"/>
            </a:xfrm>
            <a:custGeom>
              <a:rect b="b" l="l" r="r" t="t"/>
              <a:pathLst>
                <a:path extrusionOk="0" h="13356" w="18285">
                  <a:moveTo>
                    <a:pt x="9169" y="1638"/>
                  </a:moveTo>
                  <a:cubicBezTo>
                    <a:pt x="9910" y="1638"/>
                    <a:pt x="10513" y="2241"/>
                    <a:pt x="10513" y="2982"/>
                  </a:cubicBezTo>
                  <a:lnTo>
                    <a:pt x="10513" y="4774"/>
                  </a:lnTo>
                  <a:lnTo>
                    <a:pt x="13787" y="4774"/>
                  </a:lnTo>
                  <a:lnTo>
                    <a:pt x="13787" y="11133"/>
                  </a:lnTo>
                  <a:lnTo>
                    <a:pt x="4516" y="11133"/>
                  </a:lnTo>
                  <a:lnTo>
                    <a:pt x="4516" y="4981"/>
                  </a:lnTo>
                  <a:lnTo>
                    <a:pt x="7032" y="4981"/>
                  </a:lnTo>
                  <a:lnTo>
                    <a:pt x="7566" y="4412"/>
                  </a:lnTo>
                  <a:lnTo>
                    <a:pt x="7566" y="1638"/>
                  </a:lnTo>
                  <a:close/>
                  <a:moveTo>
                    <a:pt x="1" y="1"/>
                  </a:moveTo>
                  <a:lnTo>
                    <a:pt x="1" y="13356"/>
                  </a:lnTo>
                  <a:lnTo>
                    <a:pt x="18285" y="13356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2084900" y="1633900"/>
              <a:ext cx="28450" cy="100400"/>
            </a:xfrm>
            <a:custGeom>
              <a:rect b="b" l="l" r="r" t="t"/>
              <a:pathLst>
                <a:path extrusionOk="0" h="4016" w="1138">
                  <a:moveTo>
                    <a:pt x="0" y="0"/>
                  </a:moveTo>
                  <a:lnTo>
                    <a:pt x="0" y="4015"/>
                  </a:lnTo>
                  <a:lnTo>
                    <a:pt x="1138" y="4015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2140050" y="1550325"/>
              <a:ext cx="123225" cy="183975"/>
            </a:xfrm>
            <a:custGeom>
              <a:rect b="b" l="l" r="r" t="t"/>
              <a:pathLst>
                <a:path extrusionOk="0" h="7359" w="4929">
                  <a:moveTo>
                    <a:pt x="862" y="0"/>
                  </a:moveTo>
                  <a:lnTo>
                    <a:pt x="862" y="2137"/>
                  </a:lnTo>
                  <a:lnTo>
                    <a:pt x="0" y="3016"/>
                  </a:lnTo>
                  <a:lnTo>
                    <a:pt x="0" y="7358"/>
                  </a:lnTo>
                  <a:lnTo>
                    <a:pt x="4929" y="7358"/>
                  </a:lnTo>
                  <a:lnTo>
                    <a:pt x="4929" y="3136"/>
                  </a:lnTo>
                  <a:lnTo>
                    <a:pt x="1654" y="3136"/>
                  </a:lnTo>
                  <a:lnTo>
                    <a:pt x="1654" y="276"/>
                  </a:lnTo>
                  <a:cubicBezTo>
                    <a:pt x="1654" y="121"/>
                    <a:pt x="153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47"/>
          <p:cNvGrpSpPr/>
          <p:nvPr/>
        </p:nvGrpSpPr>
        <p:grpSpPr>
          <a:xfrm>
            <a:off x="447533" y="2547398"/>
            <a:ext cx="326685" cy="314805"/>
            <a:chOff x="3315300" y="1359475"/>
            <a:chExt cx="474350" cy="457100"/>
          </a:xfrm>
        </p:grpSpPr>
        <p:sp>
          <p:nvSpPr>
            <p:cNvPr id="633" name="Google Shape;633;p47"/>
            <p:cNvSpPr/>
            <p:nvPr/>
          </p:nvSpPr>
          <p:spPr>
            <a:xfrm>
              <a:off x="3492800" y="1432700"/>
              <a:ext cx="216725" cy="197225"/>
            </a:xfrm>
            <a:custGeom>
              <a:rect b="b" l="l" r="r" t="t"/>
              <a:pathLst>
                <a:path extrusionOk="0" h="7889" w="8669">
                  <a:moveTo>
                    <a:pt x="4343" y="1"/>
                  </a:moveTo>
                  <a:cubicBezTo>
                    <a:pt x="3326" y="1"/>
                    <a:pt x="2309" y="380"/>
                    <a:pt x="1551" y="1155"/>
                  </a:cubicBezTo>
                  <a:cubicBezTo>
                    <a:pt x="0" y="2689"/>
                    <a:pt x="0" y="5188"/>
                    <a:pt x="1551" y="6739"/>
                  </a:cubicBezTo>
                  <a:cubicBezTo>
                    <a:pt x="2318" y="7505"/>
                    <a:pt x="3326" y="7889"/>
                    <a:pt x="4336" y="7889"/>
                  </a:cubicBezTo>
                  <a:cubicBezTo>
                    <a:pt x="5347" y="7889"/>
                    <a:pt x="6359" y="7505"/>
                    <a:pt x="7135" y="6739"/>
                  </a:cubicBezTo>
                  <a:cubicBezTo>
                    <a:pt x="8668" y="5188"/>
                    <a:pt x="8668" y="2689"/>
                    <a:pt x="7135" y="1155"/>
                  </a:cubicBezTo>
                  <a:cubicBezTo>
                    <a:pt x="6359" y="380"/>
                    <a:pt x="5342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3315300" y="1662750"/>
              <a:ext cx="154250" cy="153825"/>
            </a:xfrm>
            <a:custGeom>
              <a:rect b="b" l="l" r="r" t="t"/>
              <a:pathLst>
                <a:path extrusionOk="0" h="6153" w="6170">
                  <a:moveTo>
                    <a:pt x="3550" y="1"/>
                  </a:moveTo>
                  <a:lnTo>
                    <a:pt x="845" y="2189"/>
                  </a:lnTo>
                  <a:cubicBezTo>
                    <a:pt x="362" y="2586"/>
                    <a:pt x="69" y="3172"/>
                    <a:pt x="35" y="3809"/>
                  </a:cubicBezTo>
                  <a:cubicBezTo>
                    <a:pt x="0" y="4430"/>
                    <a:pt x="224" y="5050"/>
                    <a:pt x="673" y="5498"/>
                  </a:cubicBezTo>
                  <a:cubicBezTo>
                    <a:pt x="1103" y="5912"/>
                    <a:pt x="1672" y="6153"/>
                    <a:pt x="2258" y="6153"/>
                  </a:cubicBezTo>
                  <a:lnTo>
                    <a:pt x="2361" y="6153"/>
                  </a:lnTo>
                  <a:cubicBezTo>
                    <a:pt x="2999" y="6118"/>
                    <a:pt x="3585" y="5808"/>
                    <a:pt x="3981" y="5326"/>
                  </a:cubicBezTo>
                  <a:lnTo>
                    <a:pt x="6170" y="2620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3424725" y="1359475"/>
              <a:ext cx="364925" cy="348125"/>
            </a:xfrm>
            <a:custGeom>
              <a:rect b="b" l="l" r="r" t="t"/>
              <a:pathLst>
                <a:path extrusionOk="0" h="13925" w="14597">
                  <a:moveTo>
                    <a:pt x="7066" y="1844"/>
                  </a:moveTo>
                  <a:cubicBezTo>
                    <a:pt x="8393" y="1844"/>
                    <a:pt x="9651" y="2378"/>
                    <a:pt x="10599" y="3326"/>
                  </a:cubicBezTo>
                  <a:cubicBezTo>
                    <a:pt x="11546" y="4274"/>
                    <a:pt x="12081" y="5532"/>
                    <a:pt x="12081" y="6876"/>
                  </a:cubicBezTo>
                  <a:cubicBezTo>
                    <a:pt x="12081" y="8203"/>
                    <a:pt x="11546" y="9461"/>
                    <a:pt x="10599" y="10409"/>
                  </a:cubicBezTo>
                  <a:cubicBezTo>
                    <a:pt x="9651" y="11356"/>
                    <a:pt x="8393" y="11891"/>
                    <a:pt x="7066" y="11891"/>
                  </a:cubicBezTo>
                  <a:cubicBezTo>
                    <a:pt x="5722" y="11891"/>
                    <a:pt x="4464" y="11356"/>
                    <a:pt x="3516" y="10409"/>
                  </a:cubicBezTo>
                  <a:cubicBezTo>
                    <a:pt x="2568" y="9461"/>
                    <a:pt x="2034" y="8203"/>
                    <a:pt x="2034" y="6876"/>
                  </a:cubicBezTo>
                  <a:cubicBezTo>
                    <a:pt x="2034" y="5532"/>
                    <a:pt x="2568" y="4274"/>
                    <a:pt x="3516" y="3326"/>
                  </a:cubicBezTo>
                  <a:cubicBezTo>
                    <a:pt x="4464" y="2378"/>
                    <a:pt x="5722" y="1844"/>
                    <a:pt x="7066" y="1844"/>
                  </a:cubicBezTo>
                  <a:close/>
                  <a:moveTo>
                    <a:pt x="7066" y="0"/>
                  </a:moveTo>
                  <a:cubicBezTo>
                    <a:pt x="5222" y="0"/>
                    <a:pt x="3499" y="724"/>
                    <a:pt x="2206" y="2016"/>
                  </a:cubicBezTo>
                  <a:cubicBezTo>
                    <a:pt x="914" y="3309"/>
                    <a:pt x="190" y="5032"/>
                    <a:pt x="190" y="6876"/>
                  </a:cubicBezTo>
                  <a:cubicBezTo>
                    <a:pt x="190" y="8168"/>
                    <a:pt x="552" y="9409"/>
                    <a:pt x="1224" y="10478"/>
                  </a:cubicBezTo>
                  <a:lnTo>
                    <a:pt x="1" y="11460"/>
                  </a:lnTo>
                  <a:lnTo>
                    <a:pt x="2465" y="13924"/>
                  </a:lnTo>
                  <a:lnTo>
                    <a:pt x="3447" y="12701"/>
                  </a:lnTo>
                  <a:cubicBezTo>
                    <a:pt x="4550" y="13390"/>
                    <a:pt x="5808" y="13734"/>
                    <a:pt x="7066" y="13734"/>
                  </a:cubicBezTo>
                  <a:cubicBezTo>
                    <a:pt x="8824" y="13734"/>
                    <a:pt x="10581" y="13062"/>
                    <a:pt x="11908" y="11718"/>
                  </a:cubicBezTo>
                  <a:cubicBezTo>
                    <a:pt x="14596" y="9047"/>
                    <a:pt x="14596" y="4687"/>
                    <a:pt x="11908" y="2016"/>
                  </a:cubicBezTo>
                  <a:cubicBezTo>
                    <a:pt x="10616" y="724"/>
                    <a:pt x="8893" y="0"/>
                    <a:pt x="7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47"/>
          <p:cNvSpPr/>
          <p:nvPr/>
        </p:nvSpPr>
        <p:spPr>
          <a:xfrm>
            <a:off x="5921442" y="2530473"/>
            <a:ext cx="183366" cy="314805"/>
          </a:xfrm>
          <a:custGeom>
            <a:rect b="b" l="l" r="r" t="t"/>
            <a:pathLst>
              <a:path extrusionOk="0" h="18284" w="10650">
                <a:moveTo>
                  <a:pt x="5859" y="9375"/>
                </a:moveTo>
                <a:lnTo>
                  <a:pt x="5859" y="10460"/>
                </a:lnTo>
                <a:cubicBezTo>
                  <a:pt x="6014" y="10495"/>
                  <a:pt x="6169" y="10529"/>
                  <a:pt x="6324" y="10581"/>
                </a:cubicBezTo>
                <a:cubicBezTo>
                  <a:pt x="6462" y="10633"/>
                  <a:pt x="6600" y="10684"/>
                  <a:pt x="6738" y="10753"/>
                </a:cubicBezTo>
                <a:cubicBezTo>
                  <a:pt x="6859" y="10822"/>
                  <a:pt x="6979" y="10891"/>
                  <a:pt x="7100" y="10943"/>
                </a:cubicBezTo>
                <a:lnTo>
                  <a:pt x="6600" y="11873"/>
                </a:lnTo>
                <a:cubicBezTo>
                  <a:pt x="6583" y="11856"/>
                  <a:pt x="6548" y="11822"/>
                  <a:pt x="6462" y="11770"/>
                </a:cubicBezTo>
                <a:cubicBezTo>
                  <a:pt x="6376" y="11718"/>
                  <a:pt x="6273" y="11667"/>
                  <a:pt x="6152" y="11615"/>
                </a:cubicBezTo>
                <a:cubicBezTo>
                  <a:pt x="6031" y="11563"/>
                  <a:pt x="5894" y="11511"/>
                  <a:pt x="5756" y="11477"/>
                </a:cubicBezTo>
                <a:cubicBezTo>
                  <a:pt x="5601" y="11425"/>
                  <a:pt x="5463" y="11408"/>
                  <a:pt x="5308" y="11408"/>
                </a:cubicBezTo>
                <a:cubicBezTo>
                  <a:pt x="4911" y="11408"/>
                  <a:pt x="4705" y="11546"/>
                  <a:pt x="4705" y="11822"/>
                </a:cubicBezTo>
                <a:cubicBezTo>
                  <a:pt x="4705" y="11891"/>
                  <a:pt x="4722" y="11960"/>
                  <a:pt x="4773" y="12028"/>
                </a:cubicBezTo>
                <a:cubicBezTo>
                  <a:pt x="4825" y="12080"/>
                  <a:pt x="4877" y="12132"/>
                  <a:pt x="4963" y="12166"/>
                </a:cubicBezTo>
                <a:cubicBezTo>
                  <a:pt x="5049" y="12218"/>
                  <a:pt x="5153" y="12252"/>
                  <a:pt x="5290" y="12287"/>
                </a:cubicBezTo>
                <a:cubicBezTo>
                  <a:pt x="5411" y="12321"/>
                  <a:pt x="5566" y="12373"/>
                  <a:pt x="5721" y="12408"/>
                </a:cubicBezTo>
                <a:cubicBezTo>
                  <a:pt x="5963" y="12476"/>
                  <a:pt x="6169" y="12545"/>
                  <a:pt x="6359" y="12614"/>
                </a:cubicBezTo>
                <a:cubicBezTo>
                  <a:pt x="6548" y="12701"/>
                  <a:pt x="6704" y="12787"/>
                  <a:pt x="6824" y="12907"/>
                </a:cubicBezTo>
                <a:cubicBezTo>
                  <a:pt x="6962" y="13011"/>
                  <a:pt x="7065" y="13149"/>
                  <a:pt x="7134" y="13304"/>
                </a:cubicBezTo>
                <a:cubicBezTo>
                  <a:pt x="7203" y="13459"/>
                  <a:pt x="7238" y="13666"/>
                  <a:pt x="7238" y="13890"/>
                </a:cubicBezTo>
                <a:cubicBezTo>
                  <a:pt x="7238" y="14148"/>
                  <a:pt x="7186" y="14389"/>
                  <a:pt x="7083" y="14579"/>
                </a:cubicBezTo>
                <a:cubicBezTo>
                  <a:pt x="6979" y="14768"/>
                  <a:pt x="6841" y="14923"/>
                  <a:pt x="6686" y="15027"/>
                </a:cubicBezTo>
                <a:cubicBezTo>
                  <a:pt x="6514" y="15148"/>
                  <a:pt x="6324" y="15234"/>
                  <a:pt x="6100" y="15285"/>
                </a:cubicBezTo>
                <a:cubicBezTo>
                  <a:pt x="6014" y="15303"/>
                  <a:pt x="5945" y="15320"/>
                  <a:pt x="5859" y="15337"/>
                </a:cubicBezTo>
                <a:lnTo>
                  <a:pt x="5859" y="16526"/>
                </a:lnTo>
                <a:lnTo>
                  <a:pt x="4791" y="16526"/>
                </a:lnTo>
                <a:lnTo>
                  <a:pt x="4791" y="15303"/>
                </a:lnTo>
                <a:cubicBezTo>
                  <a:pt x="4636" y="15285"/>
                  <a:pt x="4481" y="15251"/>
                  <a:pt x="4325" y="15199"/>
                </a:cubicBezTo>
                <a:cubicBezTo>
                  <a:pt x="4153" y="15148"/>
                  <a:pt x="3981" y="15096"/>
                  <a:pt x="3808" y="15010"/>
                </a:cubicBezTo>
                <a:cubicBezTo>
                  <a:pt x="3636" y="14941"/>
                  <a:pt x="3481" y="14855"/>
                  <a:pt x="3343" y="14768"/>
                </a:cubicBezTo>
                <a:lnTo>
                  <a:pt x="3843" y="13786"/>
                </a:lnTo>
                <a:cubicBezTo>
                  <a:pt x="3860" y="13803"/>
                  <a:pt x="3912" y="13855"/>
                  <a:pt x="4015" y="13924"/>
                </a:cubicBezTo>
                <a:cubicBezTo>
                  <a:pt x="4119" y="13976"/>
                  <a:pt x="4239" y="14045"/>
                  <a:pt x="4394" y="14114"/>
                </a:cubicBezTo>
                <a:cubicBezTo>
                  <a:pt x="4532" y="14165"/>
                  <a:pt x="4705" y="14234"/>
                  <a:pt x="4894" y="14286"/>
                </a:cubicBezTo>
                <a:cubicBezTo>
                  <a:pt x="5066" y="14320"/>
                  <a:pt x="5256" y="14355"/>
                  <a:pt x="5446" y="14355"/>
                </a:cubicBezTo>
                <a:cubicBezTo>
                  <a:pt x="5842" y="14355"/>
                  <a:pt x="6031" y="14234"/>
                  <a:pt x="6031" y="13993"/>
                </a:cubicBezTo>
                <a:cubicBezTo>
                  <a:pt x="6031" y="13907"/>
                  <a:pt x="6014" y="13821"/>
                  <a:pt x="5945" y="13769"/>
                </a:cubicBezTo>
                <a:cubicBezTo>
                  <a:pt x="5894" y="13700"/>
                  <a:pt x="5807" y="13648"/>
                  <a:pt x="5704" y="13597"/>
                </a:cubicBezTo>
                <a:cubicBezTo>
                  <a:pt x="5601" y="13562"/>
                  <a:pt x="5463" y="13510"/>
                  <a:pt x="5325" y="13476"/>
                </a:cubicBezTo>
                <a:cubicBezTo>
                  <a:pt x="5187" y="13424"/>
                  <a:pt x="5032" y="13390"/>
                  <a:pt x="4860" y="13338"/>
                </a:cubicBezTo>
                <a:cubicBezTo>
                  <a:pt x="4636" y="13269"/>
                  <a:pt x="4446" y="13200"/>
                  <a:pt x="4274" y="13114"/>
                </a:cubicBezTo>
                <a:cubicBezTo>
                  <a:pt x="4119" y="13028"/>
                  <a:pt x="3981" y="12942"/>
                  <a:pt x="3877" y="12838"/>
                </a:cubicBezTo>
                <a:cubicBezTo>
                  <a:pt x="3757" y="12735"/>
                  <a:pt x="3688" y="12614"/>
                  <a:pt x="3636" y="12476"/>
                </a:cubicBezTo>
                <a:cubicBezTo>
                  <a:pt x="3584" y="12339"/>
                  <a:pt x="3550" y="12184"/>
                  <a:pt x="3550" y="11994"/>
                </a:cubicBezTo>
                <a:cubicBezTo>
                  <a:pt x="3550" y="11735"/>
                  <a:pt x="3602" y="11511"/>
                  <a:pt x="3688" y="11322"/>
                </a:cubicBezTo>
                <a:cubicBezTo>
                  <a:pt x="3791" y="11115"/>
                  <a:pt x="3929" y="10960"/>
                  <a:pt x="4084" y="10822"/>
                </a:cubicBezTo>
                <a:cubicBezTo>
                  <a:pt x="4256" y="10684"/>
                  <a:pt x="4446" y="10581"/>
                  <a:pt x="4653" y="10512"/>
                </a:cubicBezTo>
                <a:cubicBezTo>
                  <a:pt x="4705" y="10495"/>
                  <a:pt x="4739" y="10495"/>
                  <a:pt x="4791" y="10478"/>
                </a:cubicBezTo>
                <a:lnTo>
                  <a:pt x="4791" y="9375"/>
                </a:lnTo>
                <a:close/>
                <a:moveTo>
                  <a:pt x="5325" y="0"/>
                </a:moveTo>
                <a:lnTo>
                  <a:pt x="1999" y="5739"/>
                </a:lnTo>
                <a:lnTo>
                  <a:pt x="3584" y="5739"/>
                </a:lnTo>
                <a:lnTo>
                  <a:pt x="3584" y="7910"/>
                </a:lnTo>
                <a:cubicBezTo>
                  <a:pt x="1499" y="8634"/>
                  <a:pt x="0" y="10615"/>
                  <a:pt x="0" y="12959"/>
                </a:cubicBezTo>
                <a:cubicBezTo>
                  <a:pt x="0" y="15889"/>
                  <a:pt x="2378" y="18284"/>
                  <a:pt x="5325" y="18284"/>
                </a:cubicBezTo>
                <a:cubicBezTo>
                  <a:pt x="8254" y="18284"/>
                  <a:pt x="10650" y="15889"/>
                  <a:pt x="10650" y="12959"/>
                </a:cubicBezTo>
                <a:cubicBezTo>
                  <a:pt x="10650" y="10615"/>
                  <a:pt x="9151" y="8634"/>
                  <a:pt x="7065" y="7910"/>
                </a:cubicBezTo>
                <a:lnTo>
                  <a:pt x="7065" y="5739"/>
                </a:lnTo>
                <a:lnTo>
                  <a:pt x="8634" y="5739"/>
                </a:lnTo>
                <a:lnTo>
                  <a:pt x="53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47"/>
          <p:cNvGrpSpPr/>
          <p:nvPr/>
        </p:nvGrpSpPr>
        <p:grpSpPr>
          <a:xfrm>
            <a:off x="3668656" y="2530477"/>
            <a:ext cx="314805" cy="299395"/>
            <a:chOff x="5371150" y="1999650"/>
            <a:chExt cx="457100" cy="434725"/>
          </a:xfrm>
        </p:grpSpPr>
        <p:sp>
          <p:nvSpPr>
            <p:cNvPr id="638" name="Google Shape;638;p47"/>
            <p:cNvSpPr/>
            <p:nvPr/>
          </p:nvSpPr>
          <p:spPr>
            <a:xfrm>
              <a:off x="5695975" y="1999650"/>
              <a:ext cx="132275" cy="434725"/>
            </a:xfrm>
            <a:custGeom>
              <a:rect b="b" l="l" r="r" t="t"/>
              <a:pathLst>
                <a:path extrusionOk="0" h="17389" w="5291">
                  <a:moveTo>
                    <a:pt x="2844" y="1"/>
                  </a:moveTo>
                  <a:lnTo>
                    <a:pt x="0" y="1500"/>
                  </a:lnTo>
                  <a:lnTo>
                    <a:pt x="0" y="15889"/>
                  </a:lnTo>
                  <a:lnTo>
                    <a:pt x="2844" y="17388"/>
                  </a:lnTo>
                  <a:lnTo>
                    <a:pt x="2844" y="11615"/>
                  </a:lnTo>
                  <a:cubicBezTo>
                    <a:pt x="4240" y="11374"/>
                    <a:pt x="5291" y="10151"/>
                    <a:pt x="5291" y="8703"/>
                  </a:cubicBezTo>
                  <a:cubicBezTo>
                    <a:pt x="5291" y="7238"/>
                    <a:pt x="4240" y="6015"/>
                    <a:pt x="2844" y="5774"/>
                  </a:cubicBezTo>
                  <a:lnTo>
                    <a:pt x="2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5371150" y="2070300"/>
              <a:ext cx="298150" cy="358025"/>
            </a:xfrm>
            <a:custGeom>
              <a:rect b="b" l="l" r="r" t="t"/>
              <a:pathLst>
                <a:path extrusionOk="0" h="14321" w="11926">
                  <a:moveTo>
                    <a:pt x="4791" y="9048"/>
                  </a:moveTo>
                  <a:lnTo>
                    <a:pt x="5721" y="9392"/>
                  </a:lnTo>
                  <a:lnTo>
                    <a:pt x="5721" y="10409"/>
                  </a:lnTo>
                  <a:lnTo>
                    <a:pt x="4670" y="10409"/>
                  </a:lnTo>
                  <a:lnTo>
                    <a:pt x="4670" y="9048"/>
                  </a:lnTo>
                  <a:close/>
                  <a:moveTo>
                    <a:pt x="11925" y="1"/>
                  </a:moveTo>
                  <a:lnTo>
                    <a:pt x="4791" y="2689"/>
                  </a:lnTo>
                  <a:lnTo>
                    <a:pt x="0" y="2689"/>
                  </a:lnTo>
                  <a:lnTo>
                    <a:pt x="0" y="9048"/>
                  </a:lnTo>
                  <a:lnTo>
                    <a:pt x="1396" y="9048"/>
                  </a:lnTo>
                  <a:lnTo>
                    <a:pt x="1396" y="14321"/>
                  </a:lnTo>
                  <a:lnTo>
                    <a:pt x="4670" y="14321"/>
                  </a:lnTo>
                  <a:lnTo>
                    <a:pt x="4670" y="11478"/>
                  </a:lnTo>
                  <a:lnTo>
                    <a:pt x="6790" y="11478"/>
                  </a:lnTo>
                  <a:lnTo>
                    <a:pt x="6790" y="9806"/>
                  </a:lnTo>
                  <a:lnTo>
                    <a:pt x="11925" y="11753"/>
                  </a:lnTo>
                  <a:lnTo>
                    <a:pt x="11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"/>
          <p:cNvSpPr txBox="1"/>
          <p:nvPr>
            <p:ph type="title"/>
          </p:nvPr>
        </p:nvSpPr>
        <p:spPr>
          <a:xfrm>
            <a:off x="1244944" y="453525"/>
            <a:ext cx="63123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2944688" y="1776162"/>
            <a:ext cx="2912786" cy="2300630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 txBox="1"/>
          <p:nvPr/>
        </p:nvSpPr>
        <p:spPr>
          <a:xfrm>
            <a:off x="3165400" y="2091400"/>
            <a:ext cx="247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https://github.com/ignaciosabatell/Project-Shark-Attacks</a:t>
            </a:r>
            <a:endParaRPr sz="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325" y="702050"/>
            <a:ext cx="3303350" cy="33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idx="4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 txBox="1"/>
          <p:nvPr>
            <p:ph idx="3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 txBox="1"/>
          <p:nvPr>
            <p:ph type="title"/>
          </p:nvPr>
        </p:nvSpPr>
        <p:spPr>
          <a:xfrm>
            <a:off x="3038700" y="741225"/>
            <a:ext cx="3066600" cy="8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Unos apasionadas por el mar y preocupadas por noticias como estas:</a:t>
            </a:r>
            <a:endParaRPr sz="1400"/>
          </a:p>
        </p:txBody>
      </p:sp>
      <p:pic>
        <p:nvPicPr>
          <p:cNvPr id="393" name="Google Shape;393;p29" title="Copilot_20251016_2254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225" y="531275"/>
            <a:ext cx="624125" cy="9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">
            <a:off x="5459957" y="3939051"/>
            <a:ext cx="2964100" cy="47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6">
            <a:alphaModFix/>
          </a:blip>
          <a:srcRect b="48550" l="2270" r="36846" t="19097"/>
          <a:stretch/>
        </p:blipFill>
        <p:spPr>
          <a:xfrm rot="3">
            <a:off x="5459949" y="3720026"/>
            <a:ext cx="2964100" cy="21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6">
            <a:off x="5459942" y="3414420"/>
            <a:ext cx="2964113" cy="30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0350" y="3720025"/>
            <a:ext cx="3629600" cy="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0350" y="3418175"/>
            <a:ext cx="3629600" cy="3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/>
          <p:nvPr/>
        </p:nvSpPr>
        <p:spPr>
          <a:xfrm>
            <a:off x="4350300" y="2726925"/>
            <a:ext cx="443400" cy="344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9925" y="3939050"/>
            <a:ext cx="3600026" cy="4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3334200" y="625375"/>
            <a:ext cx="2475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Somos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Alata"/>
                <a:ea typeface="Alata"/>
                <a:cs typeface="Alata"/>
                <a:sym typeface="Alata"/>
              </a:rPr>
              <a:t>David Barrero, Ignacio Sabatell y Javier Soto</a:t>
            </a: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4776350" y="642725"/>
            <a:ext cx="32688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¿NOS CONOCES?</a:t>
            </a:r>
            <a:endParaRPr sz="2900"/>
          </a:p>
        </p:txBody>
      </p:sp>
      <p:sp>
        <p:nvSpPr>
          <p:cNvPr id="407" name="Google Shape;407;p30"/>
          <p:cNvSpPr txBox="1"/>
          <p:nvPr>
            <p:ph idx="1" type="subTitle"/>
          </p:nvPr>
        </p:nvSpPr>
        <p:spPr>
          <a:xfrm>
            <a:off x="4612550" y="1987925"/>
            <a:ext cx="38169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AQUAHACK</a:t>
            </a:r>
            <a:r>
              <a:rPr lang="en" sz="1100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11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es una aseguradora especializada en proteger a empresas y profesionales del sector deportivo acuático. </a:t>
            </a:r>
            <a:endParaRPr sz="1100">
              <a:solidFill>
                <a:schemeClr val="accent6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Nuestro objetivo es brindar </a:t>
            </a:r>
            <a:r>
              <a:rPr b="1" lang="en" sz="11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seguridad, tranquilidad y respaldo</a:t>
            </a:r>
            <a:r>
              <a:rPr lang="en" sz="1100">
                <a:solidFill>
                  <a:schemeClr val="accent6"/>
                </a:solidFill>
                <a:latin typeface="Alata"/>
                <a:ea typeface="Alata"/>
                <a:cs typeface="Alata"/>
                <a:sym typeface="Alata"/>
              </a:rPr>
              <a:t> a centros de buceo, escuelas de surf y operadores de actividades acuáticas.</a:t>
            </a:r>
            <a:endParaRPr sz="1100">
              <a:solidFill>
                <a:schemeClr val="accent6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 txBox="1"/>
          <p:nvPr/>
        </p:nvSpPr>
        <p:spPr>
          <a:xfrm rot="5400000">
            <a:off x="-457450" y="937075"/>
            <a:ext cx="1494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 i="1"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 rot="5400000">
            <a:off x="8643838" y="4525813"/>
            <a:ext cx="4647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 i="1"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4">
            <a:alphaModFix/>
          </a:blip>
          <a:srcRect b="11280" l="16644" r="30380" t="21416"/>
          <a:stretch/>
        </p:blipFill>
        <p:spPr>
          <a:xfrm>
            <a:off x="1499450" y="1307725"/>
            <a:ext cx="2498875" cy="2382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pic>
        <p:nvPicPr>
          <p:cNvPr id="411" name="Google Shape;411;p30" title="Copilot_20251016_1618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">
            <a:off x="2355039" y="1980976"/>
            <a:ext cx="787699" cy="11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idx="1" type="subTitle"/>
          </p:nvPr>
        </p:nvSpPr>
        <p:spPr>
          <a:xfrm>
            <a:off x="714300" y="1360175"/>
            <a:ext cx="38577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lata"/>
                <a:ea typeface="Alata"/>
                <a:cs typeface="Alata"/>
                <a:sym typeface="Alata"/>
              </a:rPr>
              <a:t>Los </a:t>
            </a:r>
            <a:r>
              <a:rPr b="1" lang="en">
                <a:latin typeface="Alata"/>
                <a:ea typeface="Alata"/>
                <a:cs typeface="Alata"/>
                <a:sym typeface="Alata"/>
              </a:rPr>
              <a:t>ataques de tiburón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 siguen siendo un riesgo para quienes realizan actividades en el mar, como surfistas, nadadores o buceadores.</a:t>
            </a:r>
            <a:endParaRPr sz="1100">
              <a:latin typeface="Alata"/>
              <a:ea typeface="Alata"/>
              <a:cs typeface="Alata"/>
              <a:sym typeface="Alat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lata"/>
                <a:ea typeface="Alata"/>
                <a:cs typeface="Alata"/>
                <a:sym typeface="Alata"/>
              </a:rPr>
              <a:t>1995–2016: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 los ataques </a:t>
            </a:r>
            <a:r>
              <a:rPr lang="en" sz="1100">
                <a:highlight>
                  <a:schemeClr val="lt2"/>
                </a:highlight>
                <a:latin typeface="Alata"/>
                <a:ea typeface="Alata"/>
                <a:cs typeface="Alata"/>
                <a:sym typeface="Alata"/>
              </a:rPr>
              <a:t>aumentaron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, generando preocupación por la seguridad en playas y zonas recreativas.</a:t>
            </a:r>
            <a:br>
              <a:rPr lang="en" sz="1100">
                <a:latin typeface="Alata"/>
                <a:ea typeface="Alata"/>
                <a:cs typeface="Alata"/>
                <a:sym typeface="Alata"/>
              </a:rPr>
            </a:br>
            <a:endParaRPr sz="1100">
              <a:latin typeface="Alata"/>
              <a:ea typeface="Alata"/>
              <a:cs typeface="Alata"/>
              <a:sym typeface="Alat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lata"/>
                <a:ea typeface="Alata"/>
                <a:cs typeface="Alata"/>
                <a:sym typeface="Alata"/>
              </a:rPr>
              <a:t>2016–actualidad: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 los ataques </a:t>
            </a:r>
            <a:r>
              <a:rPr lang="en" sz="1100">
                <a:highlight>
                  <a:srgbClr val="EA9999"/>
                </a:highlight>
                <a:latin typeface="Alata"/>
                <a:ea typeface="Alata"/>
                <a:cs typeface="Alata"/>
                <a:sym typeface="Alata"/>
              </a:rPr>
              <a:t>han descendido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, pero siguen ocurriendo incidentes con consecuencias graves.</a:t>
            </a:r>
            <a:br>
              <a:rPr lang="en" sz="1100">
                <a:latin typeface="Alata"/>
                <a:ea typeface="Alata"/>
                <a:cs typeface="Alata"/>
                <a:sym typeface="Alata"/>
              </a:rPr>
            </a:br>
            <a:endParaRPr sz="11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lata"/>
                <a:ea typeface="Alata"/>
                <a:cs typeface="Alata"/>
                <a:sym typeface="Alata"/>
              </a:rPr>
              <a:t>Aunque la tendencia es a la baja, el riesgo persiste, por lo que es fundamental ofrecer </a:t>
            </a:r>
            <a:r>
              <a:rPr b="1" lang="en" sz="1300">
                <a:latin typeface="Alata"/>
                <a:ea typeface="Alata"/>
                <a:cs typeface="Alata"/>
                <a:sym typeface="Alata"/>
              </a:rPr>
              <a:t>protección y respaldo</a:t>
            </a:r>
            <a:r>
              <a:rPr lang="en" sz="1100">
                <a:latin typeface="Alata"/>
                <a:ea typeface="Alata"/>
                <a:cs typeface="Alata"/>
                <a:sym typeface="Alata"/>
              </a:rPr>
              <a:t> a quienes disfrutan del mar.</a:t>
            </a:r>
            <a:endParaRPr sz="11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17" name="Google Shape;417;p31"/>
          <p:cNvSpPr txBox="1"/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pic>
        <p:nvPicPr>
          <p:cNvPr id="418" name="Google Shape;418;p31" title="04ad8017-ae39-4884-8746-6a39eb0b20f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100" y="1419300"/>
            <a:ext cx="3907336" cy="25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>
            <p:ph idx="1" type="subTitle"/>
          </p:nvPr>
        </p:nvSpPr>
        <p:spPr>
          <a:xfrm>
            <a:off x="461400" y="246077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ata"/>
                <a:ea typeface="Alata"/>
                <a:cs typeface="Alata"/>
                <a:sym typeface="Alata"/>
              </a:rPr>
              <a:t>“</a:t>
            </a:r>
            <a:r>
              <a:rPr lang="en">
                <a:latin typeface="Alata"/>
                <a:ea typeface="Alata"/>
                <a:cs typeface="Alata"/>
                <a:sym typeface="Alata"/>
              </a:rPr>
              <a:t>EEUU ES EL PAÍS CON MÁS MUERTES POR TIBURONES.”</a:t>
            </a:r>
            <a:endParaRPr sz="900"/>
          </a:p>
        </p:txBody>
      </p:sp>
      <p:sp>
        <p:nvSpPr>
          <p:cNvPr id="424" name="Google Shape;424;p32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PENSÁBAMOS QUE…</a:t>
            </a:r>
            <a:endParaRPr/>
          </a:p>
        </p:txBody>
      </p:sp>
      <p:sp>
        <p:nvSpPr>
          <p:cNvPr id="425" name="Google Shape;425;p32"/>
          <p:cNvSpPr txBox="1"/>
          <p:nvPr>
            <p:ph idx="2" type="title"/>
          </p:nvPr>
        </p:nvSpPr>
        <p:spPr>
          <a:xfrm>
            <a:off x="714300" y="2249838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 txBox="1"/>
          <p:nvPr>
            <p:ph idx="3" type="subTitle"/>
          </p:nvPr>
        </p:nvSpPr>
        <p:spPr>
          <a:xfrm>
            <a:off x="2928600" y="2460778"/>
            <a:ext cx="24672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ata"/>
                <a:ea typeface="Alata"/>
                <a:cs typeface="Alata"/>
                <a:sym typeface="Alata"/>
              </a:rPr>
              <a:t>“TODOS LOS ATAQUES DE TIBURÓN SON MORTALES.</a:t>
            </a:r>
            <a:r>
              <a:rPr lang="en">
                <a:latin typeface="Alata"/>
                <a:ea typeface="Alata"/>
                <a:cs typeface="Alata"/>
                <a:sym typeface="Alata"/>
              </a:rPr>
              <a:t>”</a:t>
            </a:r>
            <a:endParaRPr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7" name="Google Shape;427;p32"/>
          <p:cNvSpPr txBox="1"/>
          <p:nvPr>
            <p:ph idx="4" type="title"/>
          </p:nvPr>
        </p:nvSpPr>
        <p:spPr>
          <a:xfrm>
            <a:off x="3271875" y="3283363"/>
            <a:ext cx="246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8" name="Google Shape;428;p32"/>
          <p:cNvSpPr txBox="1"/>
          <p:nvPr>
            <p:ph idx="5" type="subTitle"/>
          </p:nvPr>
        </p:nvSpPr>
        <p:spPr>
          <a:xfrm>
            <a:off x="5628200" y="2283400"/>
            <a:ext cx="21462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lata"/>
                <a:ea typeface="Alata"/>
                <a:cs typeface="Alata"/>
                <a:sym typeface="Alata"/>
              </a:rPr>
              <a:t>“</a:t>
            </a:r>
            <a:r>
              <a:rPr lang="en" sz="1200">
                <a:latin typeface="Alata"/>
                <a:ea typeface="Alata"/>
                <a:cs typeface="Alata"/>
                <a:sym typeface="Alata"/>
              </a:rPr>
              <a:t>HOMBRES Y MUJERES TENDRÁN LOS MISMOS NÚMEROS DE ACCIDENTES CON TIBURONES HACIENDO LOS MISMOS DEPORTES.”</a:t>
            </a:r>
            <a:endParaRPr sz="1200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29" name="Google Shape;429;p32"/>
          <p:cNvSpPr txBox="1"/>
          <p:nvPr>
            <p:ph idx="6" type="title"/>
          </p:nvPr>
        </p:nvSpPr>
        <p:spPr>
          <a:xfrm>
            <a:off x="604075" y="3897700"/>
            <a:ext cx="2711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600"/>
              <a:t>“EL BUCEO ES EL DEPORTE </a:t>
            </a:r>
            <a:endParaRPr sz="1600"/>
          </a:p>
        </p:txBody>
      </p:sp>
      <p:pic>
        <p:nvPicPr>
          <p:cNvPr id="430" name="Google Shape;4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401" y="1427225"/>
            <a:ext cx="822600" cy="82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300" y="1171629"/>
            <a:ext cx="859400" cy="128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0350" y="821350"/>
            <a:ext cx="952325" cy="142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763" y="3161500"/>
            <a:ext cx="1761225" cy="14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/>
        </p:nvSpPr>
        <p:spPr>
          <a:xfrm>
            <a:off x="4620975" y="3916150"/>
            <a:ext cx="27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MÁS PELIGROSO.”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type="title"/>
          </p:nvPr>
        </p:nvSpPr>
        <p:spPr>
          <a:xfrm>
            <a:off x="359775" y="1521850"/>
            <a:ext cx="33396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“SEGURO QUE EEUU ES EL PAÍS CON MÁS MUERTES POR TIBURONES.”</a:t>
            </a:r>
            <a:endParaRPr sz="2700"/>
          </a:p>
        </p:txBody>
      </p:sp>
      <p:sp>
        <p:nvSpPr>
          <p:cNvPr id="440" name="Google Shape;440;p33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 txBox="1"/>
          <p:nvPr>
            <p:ph idx="1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 txBox="1"/>
          <p:nvPr>
            <p:ph idx="2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34" title="outp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400" y="944225"/>
            <a:ext cx="4257951" cy="32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 title="10outpu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550" y="944225"/>
            <a:ext cx="4927451" cy="325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 txBox="1"/>
          <p:nvPr>
            <p:ph idx="2" type="subTitle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 txBox="1"/>
          <p:nvPr>
            <p:ph idx="3" type="subTitle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35"/>
          <p:cNvPicPr preferRelativeResize="0"/>
          <p:nvPr/>
        </p:nvPicPr>
        <p:blipFill rotWithShape="1">
          <a:blip r:embed="rId4">
            <a:alphaModFix/>
          </a:blip>
          <a:srcRect b="2309" l="726" r="56058" t="14022"/>
          <a:stretch/>
        </p:blipFill>
        <p:spPr>
          <a:xfrm>
            <a:off x="6072800" y="959013"/>
            <a:ext cx="2498874" cy="322547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3740000" dist="28575">
              <a:schemeClr val="dk1">
                <a:alpha val="66000"/>
              </a:schemeClr>
            </a:outerShdw>
          </a:effectLst>
        </p:spPr>
      </p:pic>
      <p:sp>
        <p:nvSpPr>
          <p:cNvPr id="458" name="Google Shape;458;p35"/>
          <p:cNvSpPr txBox="1"/>
          <p:nvPr/>
        </p:nvSpPr>
        <p:spPr>
          <a:xfrm>
            <a:off x="547250" y="978588"/>
            <a:ext cx="5246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lata"/>
              <a:buChar char="➔"/>
            </a:pPr>
            <a:r>
              <a:rPr b="1" i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EEUU, Nueva Zelanda y Fiji</a:t>
            </a:r>
            <a:br>
              <a:rPr b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</a:br>
            <a:endParaRPr b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Alta actividad de deportes acuáticos.</a:t>
            </a:r>
            <a:b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</a:br>
            <a:endParaRPr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Letalidad </a:t>
            </a:r>
            <a:r>
              <a:rPr lang="en" sz="1300">
                <a:solidFill>
                  <a:schemeClr val="lt1"/>
                </a:solidFill>
                <a:highlight>
                  <a:srgbClr val="93C47D"/>
                </a:highlight>
                <a:latin typeface="Alata"/>
                <a:ea typeface="Alata"/>
                <a:cs typeface="Alata"/>
                <a:sym typeface="Alata"/>
              </a:rPr>
              <a:t>baja</a:t>
            </a: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b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</a:br>
            <a:endParaRPr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Potencial de ventas sólido y seguro rentable.</a:t>
            </a:r>
            <a:br>
              <a:rPr b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</a:br>
            <a:endParaRPr b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lata"/>
              <a:buChar char="➔"/>
            </a:pPr>
            <a:r>
              <a:rPr b="1" i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Italia</a:t>
            </a:r>
            <a:br>
              <a:rPr b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</a:br>
            <a:endParaRPr b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FFD966"/>
                </a:highlight>
                <a:latin typeface="Alata"/>
                <a:ea typeface="Alata"/>
                <a:cs typeface="Alata"/>
                <a:sym typeface="Alata"/>
              </a:rPr>
              <a:t>Baja frecuencia</a:t>
            </a: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de encuentros con tiburones y </a:t>
            </a:r>
            <a:r>
              <a:rPr lang="en" sz="1300">
                <a:solidFill>
                  <a:schemeClr val="lt1"/>
                </a:solidFill>
                <a:highlight>
                  <a:srgbClr val="E06666"/>
                </a:highlight>
                <a:latin typeface="Alata"/>
                <a:ea typeface="Alata"/>
                <a:cs typeface="Alata"/>
                <a:sym typeface="Alata"/>
              </a:rPr>
              <a:t>alta fatalidad</a:t>
            </a: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  <a:endParaRPr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lata"/>
              <a:buChar char="➔"/>
            </a:pPr>
            <a:r>
              <a:rPr b="1" i="1"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Mexico y Brasil</a:t>
            </a:r>
            <a:endParaRPr b="1" i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E06666"/>
                </a:highlight>
                <a:latin typeface="Alata"/>
                <a:ea typeface="Alata"/>
                <a:cs typeface="Alata"/>
                <a:sym typeface="Alata"/>
              </a:rPr>
              <a:t>Alto riesgo</a:t>
            </a:r>
            <a:r>
              <a:rPr lang="en" sz="13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de fatalidad y encuentros</a:t>
            </a:r>
            <a:endParaRPr sz="13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sit Hawaii MK Campaign by Slidesgo">
  <a:themeElements>
    <a:clrScheme name="Simple Light">
      <a:dk1>
        <a:srgbClr val="014355"/>
      </a:dk1>
      <a:lt1>
        <a:srgbClr val="FFFFFF"/>
      </a:lt1>
      <a:dk2>
        <a:srgbClr val="005B73"/>
      </a:dk2>
      <a:lt2>
        <a:srgbClr val="20A7A7"/>
      </a:lt2>
      <a:accent1>
        <a:srgbClr val="5DCECE"/>
      </a:accent1>
      <a:accent2>
        <a:srgbClr val="98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